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300" r:id="rId6"/>
    <p:sldId id="301" r:id="rId7"/>
    <p:sldId id="296" r:id="rId8"/>
    <p:sldId id="297" r:id="rId9"/>
    <p:sldId id="307" r:id="rId10"/>
    <p:sldId id="305" r:id="rId11"/>
    <p:sldId id="306" r:id="rId12"/>
    <p:sldId id="299" r:id="rId13"/>
    <p:sldId id="304" r:id="rId14"/>
    <p:sldId id="298" r:id="rId15"/>
    <p:sldId id="303" r:id="rId16"/>
    <p:sldId id="310" r:id="rId17"/>
    <p:sldId id="309" r:id="rId18"/>
    <p:sldId id="308" r:id="rId19"/>
    <p:sldId id="312" r:id="rId20"/>
    <p:sldId id="313" r:id="rId21"/>
    <p:sldId id="314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01B5F2-034E-4F7B-AE64-C87654FCEE9C}">
          <p14:sldIdLst>
            <p14:sldId id="256"/>
            <p14:sldId id="293"/>
            <p14:sldId id="294"/>
            <p14:sldId id="295"/>
            <p14:sldId id="300"/>
            <p14:sldId id="301"/>
            <p14:sldId id="296"/>
            <p14:sldId id="297"/>
            <p14:sldId id="307"/>
            <p14:sldId id="305"/>
            <p14:sldId id="306"/>
            <p14:sldId id="299"/>
            <p14:sldId id="304"/>
            <p14:sldId id="298"/>
            <p14:sldId id="303"/>
            <p14:sldId id="310"/>
            <p14:sldId id="309"/>
            <p14:sldId id="308"/>
            <p14:sldId id="312"/>
            <p14:sldId id="313"/>
            <p14:sldId id="314"/>
          </p14:sldIdLst>
        </p14:section>
        <p14:section name="Untitled Section" id="{89ECD650-89FC-489D-95F8-AA5352F581E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7CCA1-7407-4AB4-9603-9BF9B1A7465C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6199B-CE76-43EE-9B3D-FFA6766FA308}">
      <dgm:prSet phldrT="[Metin]"/>
      <dgm:spPr>
        <a:solidFill>
          <a:srgbClr val="FF00FF"/>
        </a:solidFill>
      </dgm:spPr>
      <dgm:t>
        <a:bodyPr/>
        <a:lstStyle/>
        <a:p>
          <a:r>
            <a:rPr lang="tr-TR" dirty="0" smtClean="0"/>
            <a:t>Miyo-İnositol</a:t>
          </a:r>
          <a:endParaRPr lang="en-US" dirty="0"/>
        </a:p>
      </dgm:t>
    </dgm:pt>
    <dgm:pt modelId="{E12C179C-BD2A-473C-8010-0ADD200D069F}" type="parTrans" cxnId="{4D3F4943-A84E-438C-A65A-8BC8AB480D0E}">
      <dgm:prSet/>
      <dgm:spPr/>
      <dgm:t>
        <a:bodyPr/>
        <a:lstStyle/>
        <a:p>
          <a:endParaRPr lang="en-US"/>
        </a:p>
      </dgm:t>
    </dgm:pt>
    <dgm:pt modelId="{79D57E65-7D43-403D-A4BE-D2F1A02DB2A3}" type="sibTrans" cxnId="{4D3F4943-A84E-438C-A65A-8BC8AB480D0E}">
      <dgm:prSet/>
      <dgm:spPr/>
      <dgm:t>
        <a:bodyPr/>
        <a:lstStyle/>
        <a:p>
          <a:endParaRPr lang="en-US"/>
        </a:p>
      </dgm:t>
    </dgm:pt>
    <dgm:pt modelId="{0BD35DBE-A592-46C4-ADDC-564DC9DEC4BF}">
      <dgm:prSet phldrT="[Metin]" custT="1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tr-TR" sz="2800" dirty="0" smtClean="0">
              <a:latin typeface="Arial" panose="020B0604020202020204" pitchFamily="34" charset="0"/>
              <a:cs typeface="Arial" panose="020B0604020202020204" pitchFamily="34" charset="0"/>
            </a:rPr>
            <a:t>Over işlevlerinin regüle edilmesine   katkı sağlar.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511C4-6D92-45BC-BF55-947C195D5DD4}" type="parTrans" cxnId="{BCA835E1-5517-4D7E-B2FD-2F0C4934CDD2}">
      <dgm:prSet/>
      <dgm:spPr/>
      <dgm:t>
        <a:bodyPr/>
        <a:lstStyle/>
        <a:p>
          <a:endParaRPr lang="en-US"/>
        </a:p>
      </dgm:t>
    </dgm:pt>
    <dgm:pt modelId="{5A56720F-87DA-4060-866F-C764BE08D103}" type="sibTrans" cxnId="{BCA835E1-5517-4D7E-B2FD-2F0C4934CDD2}">
      <dgm:prSet/>
      <dgm:spPr/>
      <dgm:t>
        <a:bodyPr/>
        <a:lstStyle/>
        <a:p>
          <a:endParaRPr lang="en-US"/>
        </a:p>
      </dgm:t>
    </dgm:pt>
    <dgm:pt modelId="{CA0FCBD5-6F2E-474C-920E-2DC1A5FAEC4F}">
      <dgm:prSet phldrT="[Metin]" custT="1"/>
      <dgm:spPr/>
      <dgm:t>
        <a:bodyPr/>
        <a:lstStyle/>
        <a:p>
          <a:pPr algn="ctr"/>
          <a:r>
            <a:rPr lang="tr-TR" sz="4000" dirty="0" smtClean="0"/>
            <a:t>D-Chiro inositol</a:t>
          </a:r>
          <a:endParaRPr lang="en-US" sz="4000" dirty="0"/>
        </a:p>
      </dgm:t>
    </dgm:pt>
    <dgm:pt modelId="{100324C6-C179-40E6-9934-5C7A30ED8C50}" type="parTrans" cxnId="{AED69630-FA57-45A5-86EE-1260D1AD7A1A}">
      <dgm:prSet/>
      <dgm:spPr/>
      <dgm:t>
        <a:bodyPr/>
        <a:lstStyle/>
        <a:p>
          <a:endParaRPr lang="en-US"/>
        </a:p>
      </dgm:t>
    </dgm:pt>
    <dgm:pt modelId="{535FA753-C88B-4CB9-BE5D-EBFC4F4A8AC6}" type="sibTrans" cxnId="{AED69630-FA57-45A5-86EE-1260D1AD7A1A}">
      <dgm:prSet/>
      <dgm:spPr/>
      <dgm:t>
        <a:bodyPr/>
        <a:lstStyle/>
        <a:p>
          <a:endParaRPr lang="en-US"/>
        </a:p>
      </dgm:t>
    </dgm:pt>
    <dgm:pt modelId="{546BC81A-000B-4D7D-93DD-EC669D1F2D20}">
      <dgm:prSet phldrT="[Metin]"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Metabolik </a:t>
          </a:r>
          <a:r>
            <a:rPr lang="tr-TR" sz="2400" dirty="0" smtClean="0">
              <a:latin typeface="Arial" panose="020B0604020202020204" pitchFamily="34" charset="0"/>
              <a:cs typeface="Arial" panose="020B0604020202020204" pitchFamily="34" charset="0"/>
            </a:rPr>
            <a:t>ve hormonal </a:t>
          </a:r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parametrelerin iyileştirilmesine katkı sağlar.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4D007-9311-4E84-80D0-3DB1D33C9741}" type="parTrans" cxnId="{B77308B6-5F7F-4B93-9945-E9E80CF1667C}">
      <dgm:prSet/>
      <dgm:spPr/>
      <dgm:t>
        <a:bodyPr/>
        <a:lstStyle/>
        <a:p>
          <a:endParaRPr lang="en-US"/>
        </a:p>
      </dgm:t>
    </dgm:pt>
    <dgm:pt modelId="{4A86075F-3042-4B53-BB0A-AA3EEB165DAA}" type="sibTrans" cxnId="{B77308B6-5F7F-4B93-9945-E9E80CF1667C}">
      <dgm:prSet/>
      <dgm:spPr/>
      <dgm:t>
        <a:bodyPr/>
        <a:lstStyle/>
        <a:p>
          <a:endParaRPr lang="en-US"/>
        </a:p>
      </dgm:t>
    </dgm:pt>
    <dgm:pt modelId="{C2263930-BF7A-4B1D-B3A2-B6B2271C5666}" type="pres">
      <dgm:prSet presAssocID="{9F27CCA1-7407-4AB4-9603-9BF9B1A74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6ABDD-3F0F-4B0A-8C0E-A22135584834}" type="pres">
      <dgm:prSet presAssocID="{7A86199B-CE76-43EE-9B3D-FFA6766FA308}" presName="composite" presStyleCnt="0"/>
      <dgm:spPr/>
    </dgm:pt>
    <dgm:pt modelId="{9A3EFCED-2153-4C99-9726-AB5406C0AB86}" type="pres">
      <dgm:prSet presAssocID="{7A86199B-CE76-43EE-9B3D-FFA6766FA30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99E4E0-B1DE-4214-BEFB-20753729839F}" type="pres">
      <dgm:prSet presAssocID="{7A86199B-CE76-43EE-9B3D-FFA6766FA308}" presName="desTx" presStyleLbl="alignAccFollowNode1" presStyleIdx="0" presStyleCnt="2" custScaleY="81705" custLinFactNeighborX="-21284" custLinFactNeighborY="2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F591E1-E125-41E2-B642-6D17B60A5F60}" type="pres">
      <dgm:prSet presAssocID="{79D57E65-7D43-403D-A4BE-D2F1A02DB2A3}" presName="space" presStyleCnt="0"/>
      <dgm:spPr/>
    </dgm:pt>
    <dgm:pt modelId="{7518353C-778F-4D03-94AB-26B3F6063CA1}" type="pres">
      <dgm:prSet presAssocID="{CA0FCBD5-6F2E-474C-920E-2DC1A5FAEC4F}" presName="composite" presStyleCnt="0"/>
      <dgm:spPr/>
    </dgm:pt>
    <dgm:pt modelId="{084AE1EC-4B18-4C63-B46F-54F5EE713A32}" type="pres">
      <dgm:prSet presAssocID="{CA0FCBD5-6F2E-474C-920E-2DC1A5FAEC4F}" presName="parTx" presStyleLbl="alignNode1" presStyleIdx="1" presStyleCnt="2" custScaleX="116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8D3DA5-B07F-45E6-B0C8-709C2030C4A3}" type="pres">
      <dgm:prSet presAssocID="{CA0FCBD5-6F2E-474C-920E-2DC1A5FAEC4F}" presName="desTx" presStyleLbl="alignAccFollowNode1" presStyleIdx="1" presStyleCnt="2" custScaleY="803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A835E1-5517-4D7E-B2FD-2F0C4934CDD2}" srcId="{7A86199B-CE76-43EE-9B3D-FFA6766FA308}" destId="{0BD35DBE-A592-46C4-ADDC-564DC9DEC4BF}" srcOrd="0" destOrd="0" parTransId="{70D511C4-6D92-45BC-BF55-947C195D5DD4}" sibTransId="{5A56720F-87DA-4060-866F-C764BE08D103}"/>
    <dgm:cxn modelId="{4D3F4943-A84E-438C-A65A-8BC8AB480D0E}" srcId="{9F27CCA1-7407-4AB4-9603-9BF9B1A7465C}" destId="{7A86199B-CE76-43EE-9B3D-FFA6766FA308}" srcOrd="0" destOrd="0" parTransId="{E12C179C-BD2A-473C-8010-0ADD200D069F}" sibTransId="{79D57E65-7D43-403D-A4BE-D2F1A02DB2A3}"/>
    <dgm:cxn modelId="{9DBB320A-E752-46CA-BC1E-734F86B7E021}" type="presOf" srcId="{546BC81A-000B-4D7D-93DD-EC669D1F2D20}" destId="{248D3DA5-B07F-45E6-B0C8-709C2030C4A3}" srcOrd="0" destOrd="0" presId="urn:microsoft.com/office/officeart/2005/8/layout/hList1"/>
    <dgm:cxn modelId="{B77308B6-5F7F-4B93-9945-E9E80CF1667C}" srcId="{CA0FCBD5-6F2E-474C-920E-2DC1A5FAEC4F}" destId="{546BC81A-000B-4D7D-93DD-EC669D1F2D20}" srcOrd="0" destOrd="0" parTransId="{7224D007-9311-4E84-80D0-3DB1D33C9741}" sibTransId="{4A86075F-3042-4B53-BB0A-AA3EEB165DAA}"/>
    <dgm:cxn modelId="{C6278B92-A7A2-4A45-99B2-4AE419A6B3A9}" type="presOf" srcId="{CA0FCBD5-6F2E-474C-920E-2DC1A5FAEC4F}" destId="{084AE1EC-4B18-4C63-B46F-54F5EE713A32}" srcOrd="0" destOrd="0" presId="urn:microsoft.com/office/officeart/2005/8/layout/hList1"/>
    <dgm:cxn modelId="{AED69630-FA57-45A5-86EE-1260D1AD7A1A}" srcId="{9F27CCA1-7407-4AB4-9603-9BF9B1A7465C}" destId="{CA0FCBD5-6F2E-474C-920E-2DC1A5FAEC4F}" srcOrd="1" destOrd="0" parTransId="{100324C6-C179-40E6-9934-5C7A30ED8C50}" sibTransId="{535FA753-C88B-4CB9-BE5D-EBFC4F4A8AC6}"/>
    <dgm:cxn modelId="{2A961B19-F569-492E-BE35-3D06358542D6}" type="presOf" srcId="{7A86199B-CE76-43EE-9B3D-FFA6766FA308}" destId="{9A3EFCED-2153-4C99-9726-AB5406C0AB86}" srcOrd="0" destOrd="0" presId="urn:microsoft.com/office/officeart/2005/8/layout/hList1"/>
    <dgm:cxn modelId="{AEFD96A2-E614-47C2-9A5D-9337A1AF800B}" type="presOf" srcId="{9F27CCA1-7407-4AB4-9603-9BF9B1A7465C}" destId="{C2263930-BF7A-4B1D-B3A2-B6B2271C5666}" srcOrd="0" destOrd="0" presId="urn:microsoft.com/office/officeart/2005/8/layout/hList1"/>
    <dgm:cxn modelId="{94327E82-C556-435F-B0EA-8730D52E0423}" type="presOf" srcId="{0BD35DBE-A592-46C4-ADDC-564DC9DEC4BF}" destId="{F599E4E0-B1DE-4214-BEFB-20753729839F}" srcOrd="0" destOrd="0" presId="urn:microsoft.com/office/officeart/2005/8/layout/hList1"/>
    <dgm:cxn modelId="{D9AEA2E7-9F6E-4968-A828-5A36E062F3BC}" type="presParOf" srcId="{C2263930-BF7A-4B1D-B3A2-B6B2271C5666}" destId="{78D6ABDD-3F0F-4B0A-8C0E-A22135584834}" srcOrd="0" destOrd="0" presId="urn:microsoft.com/office/officeart/2005/8/layout/hList1"/>
    <dgm:cxn modelId="{61A75D5E-2003-4C19-97B3-503B7719096F}" type="presParOf" srcId="{78D6ABDD-3F0F-4B0A-8C0E-A22135584834}" destId="{9A3EFCED-2153-4C99-9726-AB5406C0AB86}" srcOrd="0" destOrd="0" presId="urn:microsoft.com/office/officeart/2005/8/layout/hList1"/>
    <dgm:cxn modelId="{13EF7A80-371F-4177-9BED-E22E7A9948A6}" type="presParOf" srcId="{78D6ABDD-3F0F-4B0A-8C0E-A22135584834}" destId="{F599E4E0-B1DE-4214-BEFB-20753729839F}" srcOrd="1" destOrd="0" presId="urn:microsoft.com/office/officeart/2005/8/layout/hList1"/>
    <dgm:cxn modelId="{B6B72ED2-D5D7-4ACC-9F2F-A5A2AA6ADEB1}" type="presParOf" srcId="{C2263930-BF7A-4B1D-B3A2-B6B2271C5666}" destId="{BFF591E1-E125-41E2-B642-6D17B60A5F60}" srcOrd="1" destOrd="0" presId="urn:microsoft.com/office/officeart/2005/8/layout/hList1"/>
    <dgm:cxn modelId="{D1DDCADC-6A7F-4743-82B2-1FDB54055C14}" type="presParOf" srcId="{C2263930-BF7A-4B1D-B3A2-B6B2271C5666}" destId="{7518353C-778F-4D03-94AB-26B3F6063CA1}" srcOrd="2" destOrd="0" presId="urn:microsoft.com/office/officeart/2005/8/layout/hList1"/>
    <dgm:cxn modelId="{952A861C-EEED-4AC0-8CA9-99436483BC87}" type="presParOf" srcId="{7518353C-778F-4D03-94AB-26B3F6063CA1}" destId="{084AE1EC-4B18-4C63-B46F-54F5EE713A32}" srcOrd="0" destOrd="0" presId="urn:microsoft.com/office/officeart/2005/8/layout/hList1"/>
    <dgm:cxn modelId="{F6DEFCD5-A2DE-4306-A7A1-05C0FB3E3A11}" type="presParOf" srcId="{7518353C-778F-4D03-94AB-26B3F6063CA1}" destId="{248D3DA5-B07F-45E6-B0C8-709C2030C4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7CCA1-7407-4AB4-9603-9BF9B1A7465C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6199B-CE76-43EE-9B3D-FFA6766FA308}">
      <dgm:prSet phldrT="[Metin]"/>
      <dgm:spPr>
        <a:solidFill>
          <a:srgbClr val="FF00FF"/>
        </a:solidFill>
      </dgm:spPr>
      <dgm:t>
        <a:bodyPr/>
        <a:lstStyle/>
        <a:p>
          <a:r>
            <a:rPr lang="tr-TR" dirty="0" err="1" smtClean="0"/>
            <a:t>Miyo-inositol</a:t>
          </a:r>
          <a:endParaRPr lang="en-US" dirty="0"/>
        </a:p>
      </dgm:t>
    </dgm:pt>
    <dgm:pt modelId="{E12C179C-BD2A-473C-8010-0ADD200D069F}" type="parTrans" cxnId="{4D3F4943-A84E-438C-A65A-8BC8AB480D0E}">
      <dgm:prSet/>
      <dgm:spPr/>
      <dgm:t>
        <a:bodyPr/>
        <a:lstStyle/>
        <a:p>
          <a:endParaRPr lang="en-US"/>
        </a:p>
      </dgm:t>
    </dgm:pt>
    <dgm:pt modelId="{79D57E65-7D43-403D-A4BE-D2F1A02DB2A3}" type="sibTrans" cxnId="{4D3F4943-A84E-438C-A65A-8BC8AB480D0E}">
      <dgm:prSet/>
      <dgm:spPr/>
      <dgm:t>
        <a:bodyPr/>
        <a:lstStyle/>
        <a:p>
          <a:endParaRPr lang="en-US"/>
        </a:p>
      </dgm:t>
    </dgm:pt>
    <dgm:pt modelId="{0BD35DBE-A592-46C4-ADDC-564DC9DEC4BF}">
      <dgm:prSet phldrT="[Metin]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r-TR" dirty="0"/>
            <a:t>Over işlevlerinin regüle edilmesine katkı sağlar.</a:t>
          </a:r>
          <a:endParaRPr lang="en-US" dirty="0"/>
        </a:p>
      </dgm:t>
    </dgm:pt>
    <dgm:pt modelId="{70D511C4-6D92-45BC-BF55-947C195D5DD4}" type="parTrans" cxnId="{BCA835E1-5517-4D7E-B2FD-2F0C4934CDD2}">
      <dgm:prSet/>
      <dgm:spPr/>
      <dgm:t>
        <a:bodyPr/>
        <a:lstStyle/>
        <a:p>
          <a:endParaRPr lang="en-US"/>
        </a:p>
      </dgm:t>
    </dgm:pt>
    <dgm:pt modelId="{5A56720F-87DA-4060-866F-C764BE08D103}" type="sibTrans" cxnId="{BCA835E1-5517-4D7E-B2FD-2F0C4934CDD2}">
      <dgm:prSet/>
      <dgm:spPr/>
      <dgm:t>
        <a:bodyPr/>
        <a:lstStyle/>
        <a:p>
          <a:endParaRPr lang="en-US"/>
        </a:p>
      </dgm:t>
    </dgm:pt>
    <dgm:pt modelId="{CA0FCBD5-6F2E-474C-920E-2DC1A5FAEC4F}">
      <dgm:prSet phldrT="[Metin]"/>
      <dgm:spPr/>
      <dgm:t>
        <a:bodyPr/>
        <a:lstStyle/>
        <a:p>
          <a:r>
            <a:rPr lang="tr-TR" dirty="0" smtClean="0"/>
            <a:t>D-Chiro-inositol</a:t>
          </a:r>
          <a:endParaRPr lang="en-US" dirty="0"/>
        </a:p>
      </dgm:t>
    </dgm:pt>
    <dgm:pt modelId="{100324C6-C179-40E6-9934-5C7A30ED8C50}" type="parTrans" cxnId="{AED69630-FA57-45A5-86EE-1260D1AD7A1A}">
      <dgm:prSet/>
      <dgm:spPr/>
      <dgm:t>
        <a:bodyPr/>
        <a:lstStyle/>
        <a:p>
          <a:endParaRPr lang="en-US"/>
        </a:p>
      </dgm:t>
    </dgm:pt>
    <dgm:pt modelId="{535FA753-C88B-4CB9-BE5D-EBFC4F4A8AC6}" type="sibTrans" cxnId="{AED69630-FA57-45A5-86EE-1260D1AD7A1A}">
      <dgm:prSet/>
      <dgm:spPr/>
      <dgm:t>
        <a:bodyPr/>
        <a:lstStyle/>
        <a:p>
          <a:endParaRPr lang="en-US"/>
        </a:p>
      </dgm:t>
    </dgm:pt>
    <dgm:pt modelId="{546BC81A-000B-4D7D-93DD-EC669D1F2D20}">
      <dgm:prSet phldrT="[Metin]"/>
      <dgm:spPr/>
      <dgm:t>
        <a:bodyPr/>
        <a:lstStyle/>
        <a:p>
          <a:r>
            <a:rPr lang="tr-TR" dirty="0"/>
            <a:t>Periferal hiperinsülineminin azaltılmasına destek olur.</a:t>
          </a:r>
          <a:endParaRPr lang="en-US" dirty="0"/>
        </a:p>
      </dgm:t>
    </dgm:pt>
    <dgm:pt modelId="{7224D007-9311-4E84-80D0-3DB1D33C9741}" type="parTrans" cxnId="{B77308B6-5F7F-4B93-9945-E9E80CF1667C}">
      <dgm:prSet/>
      <dgm:spPr/>
      <dgm:t>
        <a:bodyPr/>
        <a:lstStyle/>
        <a:p>
          <a:endParaRPr lang="en-US"/>
        </a:p>
      </dgm:t>
    </dgm:pt>
    <dgm:pt modelId="{4A86075F-3042-4B53-BB0A-AA3EEB165DAA}" type="sibTrans" cxnId="{B77308B6-5F7F-4B93-9945-E9E80CF1667C}">
      <dgm:prSet/>
      <dgm:spPr/>
      <dgm:t>
        <a:bodyPr/>
        <a:lstStyle/>
        <a:p>
          <a:endParaRPr lang="en-US"/>
        </a:p>
      </dgm:t>
    </dgm:pt>
    <dgm:pt modelId="{C2263930-BF7A-4B1D-B3A2-B6B2271C5666}" type="pres">
      <dgm:prSet presAssocID="{9F27CCA1-7407-4AB4-9603-9BF9B1A74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6ABDD-3F0F-4B0A-8C0E-A22135584834}" type="pres">
      <dgm:prSet presAssocID="{7A86199B-CE76-43EE-9B3D-FFA6766FA308}" presName="composite" presStyleCnt="0"/>
      <dgm:spPr/>
    </dgm:pt>
    <dgm:pt modelId="{9A3EFCED-2153-4C99-9726-AB5406C0AB86}" type="pres">
      <dgm:prSet presAssocID="{7A86199B-CE76-43EE-9B3D-FFA6766FA30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99E4E0-B1DE-4214-BEFB-20753729839F}" type="pres">
      <dgm:prSet presAssocID="{7A86199B-CE76-43EE-9B3D-FFA6766FA308}" presName="desTx" presStyleLbl="alignAccFollowNode1" presStyleIdx="0" presStyleCnt="2" custLinFactNeighborX="-1" custLinFactNeighborY="77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F591E1-E125-41E2-B642-6D17B60A5F60}" type="pres">
      <dgm:prSet presAssocID="{79D57E65-7D43-403D-A4BE-D2F1A02DB2A3}" presName="space" presStyleCnt="0"/>
      <dgm:spPr/>
    </dgm:pt>
    <dgm:pt modelId="{7518353C-778F-4D03-94AB-26B3F6063CA1}" type="pres">
      <dgm:prSet presAssocID="{CA0FCBD5-6F2E-474C-920E-2DC1A5FAEC4F}" presName="composite" presStyleCnt="0"/>
      <dgm:spPr/>
    </dgm:pt>
    <dgm:pt modelId="{084AE1EC-4B18-4C63-B46F-54F5EE713A32}" type="pres">
      <dgm:prSet presAssocID="{CA0FCBD5-6F2E-474C-920E-2DC1A5FAEC4F}" presName="parTx" presStyleLbl="alignNode1" presStyleIdx="1" presStyleCnt="2" custLinFactNeighborX="-4245" custLinFactNeighborY="1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8D3DA5-B07F-45E6-B0C8-709C2030C4A3}" type="pres">
      <dgm:prSet presAssocID="{CA0FCBD5-6F2E-474C-920E-2DC1A5FAEC4F}" presName="desTx" presStyleLbl="alignAccFollowNode1" presStyleIdx="1" presStyleCnt="2" custLinFactNeighborX="-3536" custLinFactNeighborY="83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5D72F4-3821-4707-8FBD-EE338CA06C65}" type="presOf" srcId="{0BD35DBE-A592-46C4-ADDC-564DC9DEC4BF}" destId="{F599E4E0-B1DE-4214-BEFB-20753729839F}" srcOrd="0" destOrd="0" presId="urn:microsoft.com/office/officeart/2005/8/layout/hList1"/>
    <dgm:cxn modelId="{BCA835E1-5517-4D7E-B2FD-2F0C4934CDD2}" srcId="{7A86199B-CE76-43EE-9B3D-FFA6766FA308}" destId="{0BD35DBE-A592-46C4-ADDC-564DC9DEC4BF}" srcOrd="0" destOrd="0" parTransId="{70D511C4-6D92-45BC-BF55-947C195D5DD4}" sibTransId="{5A56720F-87DA-4060-866F-C764BE08D103}"/>
    <dgm:cxn modelId="{4D3F4943-A84E-438C-A65A-8BC8AB480D0E}" srcId="{9F27CCA1-7407-4AB4-9603-9BF9B1A7465C}" destId="{7A86199B-CE76-43EE-9B3D-FFA6766FA308}" srcOrd="0" destOrd="0" parTransId="{E12C179C-BD2A-473C-8010-0ADD200D069F}" sibTransId="{79D57E65-7D43-403D-A4BE-D2F1A02DB2A3}"/>
    <dgm:cxn modelId="{B77308B6-5F7F-4B93-9945-E9E80CF1667C}" srcId="{CA0FCBD5-6F2E-474C-920E-2DC1A5FAEC4F}" destId="{546BC81A-000B-4D7D-93DD-EC669D1F2D20}" srcOrd="0" destOrd="0" parTransId="{7224D007-9311-4E84-80D0-3DB1D33C9741}" sibTransId="{4A86075F-3042-4B53-BB0A-AA3EEB165DAA}"/>
    <dgm:cxn modelId="{80648929-EB1E-4516-92A5-A9A42BE9D62F}" type="presOf" srcId="{CA0FCBD5-6F2E-474C-920E-2DC1A5FAEC4F}" destId="{084AE1EC-4B18-4C63-B46F-54F5EE713A32}" srcOrd="0" destOrd="0" presId="urn:microsoft.com/office/officeart/2005/8/layout/hList1"/>
    <dgm:cxn modelId="{AED69630-FA57-45A5-86EE-1260D1AD7A1A}" srcId="{9F27CCA1-7407-4AB4-9603-9BF9B1A7465C}" destId="{CA0FCBD5-6F2E-474C-920E-2DC1A5FAEC4F}" srcOrd="1" destOrd="0" parTransId="{100324C6-C179-40E6-9934-5C7A30ED8C50}" sibTransId="{535FA753-C88B-4CB9-BE5D-EBFC4F4A8AC6}"/>
    <dgm:cxn modelId="{3C4A8D89-88AB-4A1F-8051-106CE561A6D4}" type="presOf" srcId="{546BC81A-000B-4D7D-93DD-EC669D1F2D20}" destId="{248D3DA5-B07F-45E6-B0C8-709C2030C4A3}" srcOrd="0" destOrd="0" presId="urn:microsoft.com/office/officeart/2005/8/layout/hList1"/>
    <dgm:cxn modelId="{C451E131-C5FB-4D5A-8D3E-EF5FF0B404CD}" type="presOf" srcId="{7A86199B-CE76-43EE-9B3D-FFA6766FA308}" destId="{9A3EFCED-2153-4C99-9726-AB5406C0AB86}" srcOrd="0" destOrd="0" presId="urn:microsoft.com/office/officeart/2005/8/layout/hList1"/>
    <dgm:cxn modelId="{661A9432-F6CF-4CA3-AD43-0CB075B805B6}" type="presOf" srcId="{9F27CCA1-7407-4AB4-9603-9BF9B1A7465C}" destId="{C2263930-BF7A-4B1D-B3A2-B6B2271C5666}" srcOrd="0" destOrd="0" presId="urn:microsoft.com/office/officeart/2005/8/layout/hList1"/>
    <dgm:cxn modelId="{FD44DF2A-4D7B-4DAE-9B03-77983D241A2B}" type="presParOf" srcId="{C2263930-BF7A-4B1D-B3A2-B6B2271C5666}" destId="{78D6ABDD-3F0F-4B0A-8C0E-A22135584834}" srcOrd="0" destOrd="0" presId="urn:microsoft.com/office/officeart/2005/8/layout/hList1"/>
    <dgm:cxn modelId="{D93DEEBE-6426-43CB-BF65-C22D5C2AEB55}" type="presParOf" srcId="{78D6ABDD-3F0F-4B0A-8C0E-A22135584834}" destId="{9A3EFCED-2153-4C99-9726-AB5406C0AB86}" srcOrd="0" destOrd="0" presId="urn:microsoft.com/office/officeart/2005/8/layout/hList1"/>
    <dgm:cxn modelId="{18A88142-1024-4489-A304-FFD9C89ED872}" type="presParOf" srcId="{78D6ABDD-3F0F-4B0A-8C0E-A22135584834}" destId="{F599E4E0-B1DE-4214-BEFB-20753729839F}" srcOrd="1" destOrd="0" presId="urn:microsoft.com/office/officeart/2005/8/layout/hList1"/>
    <dgm:cxn modelId="{06AA3358-6B27-4C99-A8D6-C839433AE39D}" type="presParOf" srcId="{C2263930-BF7A-4B1D-B3A2-B6B2271C5666}" destId="{BFF591E1-E125-41E2-B642-6D17B60A5F60}" srcOrd="1" destOrd="0" presId="urn:microsoft.com/office/officeart/2005/8/layout/hList1"/>
    <dgm:cxn modelId="{14F229A9-B4CD-4901-814C-12806DAE22E2}" type="presParOf" srcId="{C2263930-BF7A-4B1D-B3A2-B6B2271C5666}" destId="{7518353C-778F-4D03-94AB-26B3F6063CA1}" srcOrd="2" destOrd="0" presId="urn:microsoft.com/office/officeart/2005/8/layout/hList1"/>
    <dgm:cxn modelId="{C9416AE1-2BC7-48C3-A44A-C1DCEB98B974}" type="presParOf" srcId="{7518353C-778F-4D03-94AB-26B3F6063CA1}" destId="{084AE1EC-4B18-4C63-B46F-54F5EE713A32}" srcOrd="0" destOrd="0" presId="urn:microsoft.com/office/officeart/2005/8/layout/hList1"/>
    <dgm:cxn modelId="{D34586EB-1BEB-40AA-8B3B-2A1A5CD31237}" type="presParOf" srcId="{7518353C-778F-4D03-94AB-26B3F6063CA1}" destId="{248D3DA5-B07F-45E6-B0C8-709C2030C4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7CCA1-7407-4AB4-9603-9BF9B1A7465C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6199B-CE76-43EE-9B3D-FFA6766FA308}">
      <dgm:prSet phldrT="[Metin]" custT="1"/>
      <dgm:spPr>
        <a:solidFill>
          <a:srgbClr val="FF00FF"/>
        </a:solidFill>
      </dgm:spPr>
      <dgm:t>
        <a:bodyPr/>
        <a:lstStyle/>
        <a:p>
          <a:r>
            <a:rPr lang="tr-TR" sz="3200" dirty="0" smtClean="0">
              <a:latin typeface="Arial" panose="020B0604020202020204" pitchFamily="34" charset="0"/>
              <a:cs typeface="Arial" panose="020B0604020202020204" pitchFamily="34" charset="0"/>
            </a:rPr>
            <a:t>Miyo-inozitol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C179C-BD2A-473C-8010-0ADD200D069F}" type="parTrans" cxnId="{4D3F4943-A84E-438C-A65A-8BC8AB480D0E}">
      <dgm:prSet/>
      <dgm:spPr/>
      <dgm:t>
        <a:bodyPr/>
        <a:lstStyle/>
        <a:p>
          <a:endParaRPr lang="en-US"/>
        </a:p>
      </dgm:t>
    </dgm:pt>
    <dgm:pt modelId="{79D57E65-7D43-403D-A4BE-D2F1A02DB2A3}" type="sibTrans" cxnId="{4D3F4943-A84E-438C-A65A-8BC8AB480D0E}">
      <dgm:prSet/>
      <dgm:spPr/>
      <dgm:t>
        <a:bodyPr/>
        <a:lstStyle/>
        <a:p>
          <a:endParaRPr lang="en-US"/>
        </a:p>
      </dgm:t>
    </dgm:pt>
    <dgm:pt modelId="{0BD35DBE-A592-46C4-ADDC-564DC9DEC4BF}">
      <dgm:prSet phldrT="[Metin]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r-TR" dirty="0"/>
            <a:t>Hipoglisemik etkili bir FSH sensitizeridir. </a:t>
          </a:r>
          <a:endParaRPr lang="en-US" dirty="0"/>
        </a:p>
      </dgm:t>
    </dgm:pt>
    <dgm:pt modelId="{70D511C4-6D92-45BC-BF55-947C195D5DD4}" type="parTrans" cxnId="{BCA835E1-5517-4D7E-B2FD-2F0C4934CDD2}">
      <dgm:prSet/>
      <dgm:spPr/>
      <dgm:t>
        <a:bodyPr/>
        <a:lstStyle/>
        <a:p>
          <a:endParaRPr lang="en-US"/>
        </a:p>
      </dgm:t>
    </dgm:pt>
    <dgm:pt modelId="{5A56720F-87DA-4060-866F-C764BE08D103}" type="sibTrans" cxnId="{BCA835E1-5517-4D7E-B2FD-2F0C4934CDD2}">
      <dgm:prSet/>
      <dgm:spPr/>
      <dgm:t>
        <a:bodyPr/>
        <a:lstStyle/>
        <a:p>
          <a:endParaRPr lang="en-US"/>
        </a:p>
      </dgm:t>
    </dgm:pt>
    <dgm:pt modelId="{CA0FCBD5-6F2E-474C-920E-2DC1A5FAEC4F}">
      <dgm:prSet phldrT="[Metin]" custT="1"/>
      <dgm:spPr/>
      <dgm:t>
        <a:bodyPr/>
        <a:lstStyle/>
        <a:p>
          <a:r>
            <a:rPr lang="tr-TR" sz="4000" dirty="0" smtClean="0"/>
            <a:t>D-Chiro-inozitol</a:t>
          </a:r>
          <a:endParaRPr lang="en-US" sz="4000" dirty="0"/>
        </a:p>
      </dgm:t>
    </dgm:pt>
    <dgm:pt modelId="{100324C6-C179-40E6-9934-5C7A30ED8C50}" type="parTrans" cxnId="{AED69630-FA57-45A5-86EE-1260D1AD7A1A}">
      <dgm:prSet/>
      <dgm:spPr/>
      <dgm:t>
        <a:bodyPr/>
        <a:lstStyle/>
        <a:p>
          <a:endParaRPr lang="en-US"/>
        </a:p>
      </dgm:t>
    </dgm:pt>
    <dgm:pt modelId="{535FA753-C88B-4CB9-BE5D-EBFC4F4A8AC6}" type="sibTrans" cxnId="{AED69630-FA57-45A5-86EE-1260D1AD7A1A}">
      <dgm:prSet/>
      <dgm:spPr/>
      <dgm:t>
        <a:bodyPr/>
        <a:lstStyle/>
        <a:p>
          <a:endParaRPr lang="en-US"/>
        </a:p>
      </dgm:t>
    </dgm:pt>
    <dgm:pt modelId="{546BC81A-000B-4D7D-93DD-EC669D1F2D20}">
      <dgm:prSet phldrT="[Metin]"/>
      <dgm:spPr/>
      <dgm:t>
        <a:bodyPr/>
        <a:lstStyle/>
        <a:p>
          <a:r>
            <a:rPr lang="tr-TR" dirty="0"/>
            <a:t>Hipoglisemik etkili bir glukojenez stimülanıdır.</a:t>
          </a:r>
          <a:endParaRPr lang="en-US" dirty="0"/>
        </a:p>
      </dgm:t>
    </dgm:pt>
    <dgm:pt modelId="{7224D007-9311-4E84-80D0-3DB1D33C9741}" type="parTrans" cxnId="{B77308B6-5F7F-4B93-9945-E9E80CF1667C}">
      <dgm:prSet/>
      <dgm:spPr/>
      <dgm:t>
        <a:bodyPr/>
        <a:lstStyle/>
        <a:p>
          <a:endParaRPr lang="en-US"/>
        </a:p>
      </dgm:t>
    </dgm:pt>
    <dgm:pt modelId="{4A86075F-3042-4B53-BB0A-AA3EEB165DAA}" type="sibTrans" cxnId="{B77308B6-5F7F-4B93-9945-E9E80CF1667C}">
      <dgm:prSet/>
      <dgm:spPr/>
      <dgm:t>
        <a:bodyPr/>
        <a:lstStyle/>
        <a:p>
          <a:endParaRPr lang="en-US"/>
        </a:p>
      </dgm:t>
    </dgm:pt>
    <dgm:pt modelId="{C2263930-BF7A-4B1D-B3A2-B6B2271C5666}" type="pres">
      <dgm:prSet presAssocID="{9F27CCA1-7407-4AB4-9603-9BF9B1A74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6ABDD-3F0F-4B0A-8C0E-A22135584834}" type="pres">
      <dgm:prSet presAssocID="{7A86199B-CE76-43EE-9B3D-FFA6766FA308}" presName="composite" presStyleCnt="0"/>
      <dgm:spPr/>
    </dgm:pt>
    <dgm:pt modelId="{9A3EFCED-2153-4C99-9726-AB5406C0AB86}" type="pres">
      <dgm:prSet presAssocID="{7A86199B-CE76-43EE-9B3D-FFA6766FA308}" presName="parTx" presStyleLbl="alignNode1" presStyleIdx="0" presStyleCnt="2" custScaleX="100448" custScaleY="78926" custLinFactNeighborX="455" custLinFactNeighborY="4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99E4E0-B1DE-4214-BEFB-20753729839F}" type="pres">
      <dgm:prSet presAssocID="{7A86199B-CE76-43EE-9B3D-FFA6766FA308}" presName="desTx" presStyleLbl="alignAccFollowNode1" presStyleIdx="0" presStyleCnt="2" custScaleY="77104" custLinFactNeighborX="-1" custLinFactNeighborY="73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F591E1-E125-41E2-B642-6D17B60A5F60}" type="pres">
      <dgm:prSet presAssocID="{79D57E65-7D43-403D-A4BE-D2F1A02DB2A3}" presName="space" presStyleCnt="0"/>
      <dgm:spPr/>
    </dgm:pt>
    <dgm:pt modelId="{7518353C-778F-4D03-94AB-26B3F6063CA1}" type="pres">
      <dgm:prSet presAssocID="{CA0FCBD5-6F2E-474C-920E-2DC1A5FAEC4F}" presName="composite" presStyleCnt="0"/>
      <dgm:spPr/>
    </dgm:pt>
    <dgm:pt modelId="{084AE1EC-4B18-4C63-B46F-54F5EE713A32}" type="pres">
      <dgm:prSet presAssocID="{CA0FCBD5-6F2E-474C-920E-2DC1A5FAEC4F}" presName="parTx" presStyleLbl="alignNode1" presStyleIdx="1" presStyleCnt="2" custLinFactNeighborX="-4442" custLinFactNeighborY="10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8D3DA5-B07F-45E6-B0C8-709C2030C4A3}" type="pres">
      <dgm:prSet presAssocID="{CA0FCBD5-6F2E-474C-920E-2DC1A5FAEC4F}" presName="desTx" presStyleLbl="alignAccFollowNode1" presStyleIdx="1" presStyleCnt="2" custScaleY="72983" custLinFactNeighborX="-4100" custLinFactNeighborY="-7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035094-0FDC-4E87-9124-01510F46DCE0}" type="presOf" srcId="{546BC81A-000B-4D7D-93DD-EC669D1F2D20}" destId="{248D3DA5-B07F-45E6-B0C8-709C2030C4A3}" srcOrd="0" destOrd="0" presId="urn:microsoft.com/office/officeart/2005/8/layout/hList1"/>
    <dgm:cxn modelId="{1F83FC64-5EAC-46B3-BAD7-CD03571D3C64}" type="presOf" srcId="{7A86199B-CE76-43EE-9B3D-FFA6766FA308}" destId="{9A3EFCED-2153-4C99-9726-AB5406C0AB86}" srcOrd="0" destOrd="0" presId="urn:microsoft.com/office/officeart/2005/8/layout/hList1"/>
    <dgm:cxn modelId="{1E1843C3-6F0E-4E13-B639-036760AAFB33}" type="presOf" srcId="{9F27CCA1-7407-4AB4-9603-9BF9B1A7465C}" destId="{C2263930-BF7A-4B1D-B3A2-B6B2271C5666}" srcOrd="0" destOrd="0" presId="urn:microsoft.com/office/officeart/2005/8/layout/hList1"/>
    <dgm:cxn modelId="{BCA835E1-5517-4D7E-B2FD-2F0C4934CDD2}" srcId="{7A86199B-CE76-43EE-9B3D-FFA6766FA308}" destId="{0BD35DBE-A592-46C4-ADDC-564DC9DEC4BF}" srcOrd="0" destOrd="0" parTransId="{70D511C4-6D92-45BC-BF55-947C195D5DD4}" sibTransId="{5A56720F-87DA-4060-866F-C764BE08D103}"/>
    <dgm:cxn modelId="{B77308B6-5F7F-4B93-9945-E9E80CF1667C}" srcId="{CA0FCBD5-6F2E-474C-920E-2DC1A5FAEC4F}" destId="{546BC81A-000B-4D7D-93DD-EC669D1F2D20}" srcOrd="0" destOrd="0" parTransId="{7224D007-9311-4E84-80D0-3DB1D33C9741}" sibTransId="{4A86075F-3042-4B53-BB0A-AA3EEB165DAA}"/>
    <dgm:cxn modelId="{918CE6E0-2DA5-43DC-9131-3E0A5C63702B}" type="presOf" srcId="{CA0FCBD5-6F2E-474C-920E-2DC1A5FAEC4F}" destId="{084AE1EC-4B18-4C63-B46F-54F5EE713A32}" srcOrd="0" destOrd="0" presId="urn:microsoft.com/office/officeart/2005/8/layout/hList1"/>
    <dgm:cxn modelId="{53608F4D-7B15-448F-9F51-7BEACA4A7B3D}" type="presOf" srcId="{0BD35DBE-A592-46C4-ADDC-564DC9DEC4BF}" destId="{F599E4E0-B1DE-4214-BEFB-20753729839F}" srcOrd="0" destOrd="0" presId="urn:microsoft.com/office/officeart/2005/8/layout/hList1"/>
    <dgm:cxn modelId="{AED69630-FA57-45A5-86EE-1260D1AD7A1A}" srcId="{9F27CCA1-7407-4AB4-9603-9BF9B1A7465C}" destId="{CA0FCBD5-6F2E-474C-920E-2DC1A5FAEC4F}" srcOrd="1" destOrd="0" parTransId="{100324C6-C179-40E6-9934-5C7A30ED8C50}" sibTransId="{535FA753-C88B-4CB9-BE5D-EBFC4F4A8AC6}"/>
    <dgm:cxn modelId="{4D3F4943-A84E-438C-A65A-8BC8AB480D0E}" srcId="{9F27CCA1-7407-4AB4-9603-9BF9B1A7465C}" destId="{7A86199B-CE76-43EE-9B3D-FFA6766FA308}" srcOrd="0" destOrd="0" parTransId="{E12C179C-BD2A-473C-8010-0ADD200D069F}" sibTransId="{79D57E65-7D43-403D-A4BE-D2F1A02DB2A3}"/>
    <dgm:cxn modelId="{440CA142-536E-4E54-89D6-3718EF01040E}" type="presParOf" srcId="{C2263930-BF7A-4B1D-B3A2-B6B2271C5666}" destId="{78D6ABDD-3F0F-4B0A-8C0E-A22135584834}" srcOrd="0" destOrd="0" presId="urn:microsoft.com/office/officeart/2005/8/layout/hList1"/>
    <dgm:cxn modelId="{2F70E4CD-7220-4808-BB2C-333AAA6F3A65}" type="presParOf" srcId="{78D6ABDD-3F0F-4B0A-8C0E-A22135584834}" destId="{9A3EFCED-2153-4C99-9726-AB5406C0AB86}" srcOrd="0" destOrd="0" presId="urn:microsoft.com/office/officeart/2005/8/layout/hList1"/>
    <dgm:cxn modelId="{8D0F9F10-7312-4309-801A-41BDAD039957}" type="presParOf" srcId="{78D6ABDD-3F0F-4B0A-8C0E-A22135584834}" destId="{F599E4E0-B1DE-4214-BEFB-20753729839F}" srcOrd="1" destOrd="0" presId="urn:microsoft.com/office/officeart/2005/8/layout/hList1"/>
    <dgm:cxn modelId="{14260436-9A2F-4A24-868A-927F2ECF1736}" type="presParOf" srcId="{C2263930-BF7A-4B1D-B3A2-B6B2271C5666}" destId="{BFF591E1-E125-41E2-B642-6D17B60A5F60}" srcOrd="1" destOrd="0" presId="urn:microsoft.com/office/officeart/2005/8/layout/hList1"/>
    <dgm:cxn modelId="{596D8210-655E-47C5-83F5-247AC99EE562}" type="presParOf" srcId="{C2263930-BF7A-4B1D-B3A2-B6B2271C5666}" destId="{7518353C-778F-4D03-94AB-26B3F6063CA1}" srcOrd="2" destOrd="0" presId="urn:microsoft.com/office/officeart/2005/8/layout/hList1"/>
    <dgm:cxn modelId="{CA471D6A-D1CE-4CF4-8A15-61319ABA118D}" type="presParOf" srcId="{7518353C-778F-4D03-94AB-26B3F6063CA1}" destId="{084AE1EC-4B18-4C63-B46F-54F5EE713A32}" srcOrd="0" destOrd="0" presId="urn:microsoft.com/office/officeart/2005/8/layout/hList1"/>
    <dgm:cxn modelId="{3C7FFD0F-D55D-4B39-8499-6F6ADAECF89E}" type="presParOf" srcId="{7518353C-778F-4D03-94AB-26B3F6063CA1}" destId="{248D3DA5-B07F-45E6-B0C8-709C2030C4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F2BFD-0C8B-42CB-93F0-482E97CD74F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C0625-F4DE-4CC5-A42C-3B847EC7A45B}">
      <dgm:prSet phldrT="[Metin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gm:spPr>
      <dgm:t>
        <a:bodyPr/>
        <a:lstStyle/>
        <a:p>
          <a:r>
            <a:rPr lang="tr-TR" dirty="0" smtClean="0"/>
            <a:t>D-Chiro-inositol</a:t>
          </a:r>
          <a:endParaRPr lang="en-US" dirty="0"/>
        </a:p>
      </dgm:t>
    </dgm:pt>
    <dgm:pt modelId="{D4153E75-8275-445C-A2E4-EC11F416B329}" type="parTrans" cxnId="{62799709-43A1-489F-A92C-77F60C4A39F0}">
      <dgm:prSet/>
      <dgm:spPr/>
      <dgm:t>
        <a:bodyPr/>
        <a:lstStyle/>
        <a:p>
          <a:endParaRPr lang="en-US"/>
        </a:p>
      </dgm:t>
    </dgm:pt>
    <dgm:pt modelId="{1B2FF05D-7037-41A1-A980-A5D1EBA1BFA3}" type="sibTrans" cxnId="{62799709-43A1-489F-A92C-77F60C4A39F0}">
      <dgm:prSet/>
      <dgm:spPr/>
      <dgm:t>
        <a:bodyPr/>
        <a:lstStyle/>
        <a:p>
          <a:endParaRPr lang="en-US"/>
        </a:p>
      </dgm:t>
    </dgm:pt>
    <dgm:pt modelId="{69AD28BA-9ECF-4FD3-AF6A-3FE3403BE0A2}">
      <dgm:prSet phldrT="[Metin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gm:spPr>
      <dgm:t>
        <a:bodyPr/>
        <a:lstStyle/>
        <a:p>
          <a:r>
            <a:rPr lang="tr-TR" dirty="0" smtClean="0"/>
            <a:t>D-Chiro-inositol</a:t>
          </a:r>
          <a:endParaRPr lang="en-US" dirty="0"/>
        </a:p>
      </dgm:t>
    </dgm:pt>
    <dgm:pt modelId="{0BB9022E-9A11-4F8D-94E8-692380739B7A}" type="parTrans" cxnId="{95F2DB52-E82E-4132-AE19-94783927F19E}">
      <dgm:prSet/>
      <dgm:spPr/>
      <dgm:t>
        <a:bodyPr/>
        <a:lstStyle/>
        <a:p>
          <a:endParaRPr lang="en-US"/>
        </a:p>
      </dgm:t>
    </dgm:pt>
    <dgm:pt modelId="{93638755-8E71-4D64-87B9-84E781380C50}" type="sibTrans" cxnId="{95F2DB52-E82E-4132-AE19-94783927F19E}">
      <dgm:prSet/>
      <dgm:spPr/>
      <dgm:t>
        <a:bodyPr/>
        <a:lstStyle/>
        <a:p>
          <a:endParaRPr lang="en-US"/>
        </a:p>
      </dgm:t>
    </dgm:pt>
    <dgm:pt modelId="{139A7C43-C67D-4D15-8A8D-B4A9EBA55F25}">
      <dgm:prSet custT="1"/>
      <dgm:spPr>
        <a:solidFill>
          <a:srgbClr val="FF00FF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gm:spPr>
      <dgm:t>
        <a:bodyPr spcFirstLastPara="0" vert="horz" wrap="square" lIns="198120" tIns="198120" rIns="198120" bIns="198120" numCol="1" spcCol="1270" anchor="ctr" anchorCtr="0"/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kern="1200" dirty="0" err="1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Miyo-inositol</a:t>
          </a:r>
          <a:endParaRPr lang="en-US" sz="5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2AD81B6-31B0-4838-8AFC-63ED87846BE1}" type="parTrans" cxnId="{F673D3B6-5539-498F-AAB6-F9D207C4037F}">
      <dgm:prSet/>
      <dgm:spPr/>
      <dgm:t>
        <a:bodyPr/>
        <a:lstStyle/>
        <a:p>
          <a:endParaRPr lang="en-US"/>
        </a:p>
      </dgm:t>
    </dgm:pt>
    <dgm:pt modelId="{9B06779D-BDC3-4EDD-91B1-B75F6411B023}" type="sibTrans" cxnId="{F673D3B6-5539-498F-AAB6-F9D207C4037F}">
      <dgm:prSet/>
      <dgm:spPr/>
      <dgm:t>
        <a:bodyPr/>
        <a:lstStyle/>
        <a:p>
          <a:endParaRPr lang="en-US"/>
        </a:p>
      </dgm:t>
    </dgm:pt>
    <dgm:pt modelId="{3133991B-F5B5-48C6-862A-7EFC4EBFF97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gm:spPr>
      <dgm:t>
        <a:bodyPr/>
        <a:lstStyle/>
        <a:p>
          <a:r>
            <a:rPr lang="tr-TR" dirty="0" smtClean="0"/>
            <a:t>D-Chiro-inositol</a:t>
          </a:r>
          <a:endParaRPr lang="en-US" dirty="0"/>
        </a:p>
      </dgm:t>
    </dgm:pt>
    <dgm:pt modelId="{4D9B63B5-6D29-421E-B6B8-50903729DC08}" type="parTrans" cxnId="{8D0910E4-B465-4E5F-942A-49920E1E05D5}">
      <dgm:prSet/>
      <dgm:spPr/>
      <dgm:t>
        <a:bodyPr/>
        <a:lstStyle/>
        <a:p>
          <a:endParaRPr lang="en-US"/>
        </a:p>
      </dgm:t>
    </dgm:pt>
    <dgm:pt modelId="{2E9C8C44-0AD7-42C3-8D42-734A83BC58F2}" type="sibTrans" cxnId="{8D0910E4-B465-4E5F-942A-49920E1E05D5}">
      <dgm:prSet/>
      <dgm:spPr/>
      <dgm:t>
        <a:bodyPr/>
        <a:lstStyle/>
        <a:p>
          <a:endParaRPr lang="en-US"/>
        </a:p>
      </dgm:t>
    </dgm:pt>
    <dgm:pt modelId="{20E04C4B-F024-444A-B93E-69CDCE1ED051}" type="pres">
      <dgm:prSet presAssocID="{2D7F2BFD-0C8B-42CB-93F0-482E97CD74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46DDE4-44E0-4734-ABD8-409CB756213E}" type="pres">
      <dgm:prSet presAssocID="{949C0625-F4DE-4CC5-A42C-3B847EC7A45B}" presName="comp" presStyleCnt="0"/>
      <dgm:spPr/>
    </dgm:pt>
    <dgm:pt modelId="{C6A8A98C-BF4F-45CE-B307-EB0D58205B1F}" type="pres">
      <dgm:prSet presAssocID="{949C0625-F4DE-4CC5-A42C-3B847EC7A45B}" presName="box" presStyleLbl="node1" presStyleIdx="0" presStyleCnt="4" custScaleY="96965" custLinFactNeighborX="510" custLinFactNeighborY="-581"/>
      <dgm:spPr/>
      <dgm:t>
        <a:bodyPr/>
        <a:lstStyle/>
        <a:p>
          <a:endParaRPr lang="tr-TR"/>
        </a:p>
      </dgm:t>
    </dgm:pt>
    <dgm:pt modelId="{DE572922-248D-4CB5-B1AB-611FED21AA1D}" type="pres">
      <dgm:prSet presAssocID="{949C0625-F4DE-4CC5-A42C-3B847EC7A45B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8C8A750-E217-4BB9-9C5A-F3333680AB59}" type="pres">
      <dgm:prSet presAssocID="{949C0625-F4DE-4CC5-A42C-3B847EC7A45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16799F-5A9E-48DB-80CE-5D9BCB5DBFD3}" type="pres">
      <dgm:prSet presAssocID="{1B2FF05D-7037-41A1-A980-A5D1EBA1BFA3}" presName="spacer" presStyleCnt="0"/>
      <dgm:spPr/>
    </dgm:pt>
    <dgm:pt modelId="{B4F5C49B-350C-4F15-AE4B-667C7850457C}" type="pres">
      <dgm:prSet presAssocID="{69AD28BA-9ECF-4FD3-AF6A-3FE3403BE0A2}" presName="comp" presStyleCnt="0"/>
      <dgm:spPr/>
    </dgm:pt>
    <dgm:pt modelId="{0DFEFB84-26CB-48BC-AE41-C8F0DF2D47C0}" type="pres">
      <dgm:prSet presAssocID="{69AD28BA-9ECF-4FD3-AF6A-3FE3403BE0A2}" presName="box" presStyleLbl="node1" presStyleIdx="1" presStyleCnt="4"/>
      <dgm:spPr/>
      <dgm:t>
        <a:bodyPr/>
        <a:lstStyle/>
        <a:p>
          <a:endParaRPr lang="tr-TR"/>
        </a:p>
      </dgm:t>
    </dgm:pt>
    <dgm:pt modelId="{B3536585-108E-4917-B7B3-B11B189B50FC}" type="pres">
      <dgm:prSet presAssocID="{69AD28BA-9ECF-4FD3-AF6A-3FE3403BE0A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5D3C9D2-5E15-4FCD-911E-BA37B56590CB}" type="pres">
      <dgm:prSet presAssocID="{69AD28BA-9ECF-4FD3-AF6A-3FE3403BE0A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165055-1DFF-408C-8E81-44AE44993F36}" type="pres">
      <dgm:prSet presAssocID="{93638755-8E71-4D64-87B9-84E781380C50}" presName="spacer" presStyleCnt="0"/>
      <dgm:spPr/>
    </dgm:pt>
    <dgm:pt modelId="{C590A66B-8B21-46FE-B084-6AF21304DB2E}" type="pres">
      <dgm:prSet presAssocID="{3133991B-F5B5-48C6-862A-7EFC4EBFF97C}" presName="comp" presStyleCnt="0"/>
      <dgm:spPr/>
    </dgm:pt>
    <dgm:pt modelId="{0FF333A3-8256-47B8-BBD3-7B37D59A6E39}" type="pres">
      <dgm:prSet presAssocID="{3133991B-F5B5-48C6-862A-7EFC4EBFF97C}" presName="box" presStyleLbl="node1" presStyleIdx="2" presStyleCnt="4"/>
      <dgm:spPr/>
      <dgm:t>
        <a:bodyPr/>
        <a:lstStyle/>
        <a:p>
          <a:endParaRPr lang="tr-TR"/>
        </a:p>
      </dgm:t>
    </dgm:pt>
    <dgm:pt modelId="{712B537B-5C69-4F45-BB3C-6F46803C0DB7}" type="pres">
      <dgm:prSet presAssocID="{3133991B-F5B5-48C6-862A-7EFC4EBFF97C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7FB48AB5-E970-4707-8011-D6265A0A6C69}" type="pres">
      <dgm:prSet presAssocID="{3133991B-F5B5-48C6-862A-7EFC4EBFF97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50E352-6470-4FD5-B541-2D87887FAC71}" type="pres">
      <dgm:prSet presAssocID="{2E9C8C44-0AD7-42C3-8D42-734A83BC58F2}" presName="spacer" presStyleCnt="0"/>
      <dgm:spPr/>
    </dgm:pt>
    <dgm:pt modelId="{BBB88ECF-6063-42D3-B3DF-BC491A2F40E0}" type="pres">
      <dgm:prSet presAssocID="{139A7C43-C67D-4D15-8A8D-B4A9EBA55F25}" presName="comp" presStyleCnt="0"/>
      <dgm:spPr/>
    </dgm:pt>
    <dgm:pt modelId="{9C2EE5FC-7C33-4FB1-B229-B741350A156B}" type="pres">
      <dgm:prSet presAssocID="{139A7C43-C67D-4D15-8A8D-B4A9EBA55F25}" presName="box" presStyleLbl="node1" presStyleIdx="3" presStyleCnt="4"/>
      <dgm:spPr>
        <a:xfrm>
          <a:off x="0" y="3712584"/>
          <a:ext cx="7692705" cy="112502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52331BF2-314A-40FF-BA00-72029455187C}" type="pres">
      <dgm:prSet presAssocID="{139A7C43-C67D-4D15-8A8D-B4A9EBA55F25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D34BC07-BEDA-415B-BC7C-96EEF3B68FA1}" type="pres">
      <dgm:prSet presAssocID="{139A7C43-C67D-4D15-8A8D-B4A9EBA55F2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2DE593-0A52-4F23-8F9A-C849A550FCD3}" type="presOf" srcId="{2D7F2BFD-0C8B-42CB-93F0-482E97CD74FA}" destId="{20E04C4B-F024-444A-B93E-69CDCE1ED051}" srcOrd="0" destOrd="0" presId="urn:microsoft.com/office/officeart/2005/8/layout/vList4"/>
    <dgm:cxn modelId="{F82481FE-9C79-4AFD-989D-E99562F72EB7}" type="presOf" srcId="{139A7C43-C67D-4D15-8A8D-B4A9EBA55F25}" destId="{9C2EE5FC-7C33-4FB1-B229-B741350A156B}" srcOrd="0" destOrd="0" presId="urn:microsoft.com/office/officeart/2005/8/layout/vList4"/>
    <dgm:cxn modelId="{8D0910E4-B465-4E5F-942A-49920E1E05D5}" srcId="{2D7F2BFD-0C8B-42CB-93F0-482E97CD74FA}" destId="{3133991B-F5B5-48C6-862A-7EFC4EBFF97C}" srcOrd="2" destOrd="0" parTransId="{4D9B63B5-6D29-421E-B6B8-50903729DC08}" sibTransId="{2E9C8C44-0AD7-42C3-8D42-734A83BC58F2}"/>
    <dgm:cxn modelId="{DACD4551-CCF2-4EE1-A07E-AAF133D949C6}" type="presOf" srcId="{69AD28BA-9ECF-4FD3-AF6A-3FE3403BE0A2}" destId="{45D3C9D2-5E15-4FCD-911E-BA37B56590CB}" srcOrd="1" destOrd="0" presId="urn:microsoft.com/office/officeart/2005/8/layout/vList4"/>
    <dgm:cxn modelId="{62799709-43A1-489F-A92C-77F60C4A39F0}" srcId="{2D7F2BFD-0C8B-42CB-93F0-482E97CD74FA}" destId="{949C0625-F4DE-4CC5-A42C-3B847EC7A45B}" srcOrd="0" destOrd="0" parTransId="{D4153E75-8275-445C-A2E4-EC11F416B329}" sibTransId="{1B2FF05D-7037-41A1-A980-A5D1EBA1BFA3}"/>
    <dgm:cxn modelId="{EE862F60-02C6-43A0-99C3-804CC43F231E}" type="presOf" srcId="{3133991B-F5B5-48C6-862A-7EFC4EBFF97C}" destId="{7FB48AB5-E970-4707-8011-D6265A0A6C69}" srcOrd="1" destOrd="0" presId="urn:microsoft.com/office/officeart/2005/8/layout/vList4"/>
    <dgm:cxn modelId="{F673D3B6-5539-498F-AAB6-F9D207C4037F}" srcId="{2D7F2BFD-0C8B-42CB-93F0-482E97CD74FA}" destId="{139A7C43-C67D-4D15-8A8D-B4A9EBA55F25}" srcOrd="3" destOrd="0" parTransId="{42AD81B6-31B0-4838-8AFC-63ED87846BE1}" sibTransId="{9B06779D-BDC3-4EDD-91B1-B75F6411B023}"/>
    <dgm:cxn modelId="{95F2DB52-E82E-4132-AE19-94783927F19E}" srcId="{2D7F2BFD-0C8B-42CB-93F0-482E97CD74FA}" destId="{69AD28BA-9ECF-4FD3-AF6A-3FE3403BE0A2}" srcOrd="1" destOrd="0" parTransId="{0BB9022E-9A11-4F8D-94E8-692380739B7A}" sibTransId="{93638755-8E71-4D64-87B9-84E781380C50}"/>
    <dgm:cxn modelId="{83F89E8A-D904-4756-AEAC-DAFCC8826F0D}" type="presOf" srcId="{69AD28BA-9ECF-4FD3-AF6A-3FE3403BE0A2}" destId="{0DFEFB84-26CB-48BC-AE41-C8F0DF2D47C0}" srcOrd="0" destOrd="0" presId="urn:microsoft.com/office/officeart/2005/8/layout/vList4"/>
    <dgm:cxn modelId="{D4DCBA8B-3138-4613-8C08-A1E6BD060824}" type="presOf" srcId="{3133991B-F5B5-48C6-862A-7EFC4EBFF97C}" destId="{0FF333A3-8256-47B8-BBD3-7B37D59A6E39}" srcOrd="0" destOrd="0" presId="urn:microsoft.com/office/officeart/2005/8/layout/vList4"/>
    <dgm:cxn modelId="{861A588B-BC32-4A4A-8963-14A76D22DC98}" type="presOf" srcId="{949C0625-F4DE-4CC5-A42C-3B847EC7A45B}" destId="{C6A8A98C-BF4F-45CE-B307-EB0D58205B1F}" srcOrd="0" destOrd="0" presId="urn:microsoft.com/office/officeart/2005/8/layout/vList4"/>
    <dgm:cxn modelId="{E8C7C743-9B68-4544-AA0D-77731948786A}" type="presOf" srcId="{139A7C43-C67D-4D15-8A8D-B4A9EBA55F25}" destId="{9D34BC07-BEDA-415B-BC7C-96EEF3B68FA1}" srcOrd="1" destOrd="0" presId="urn:microsoft.com/office/officeart/2005/8/layout/vList4"/>
    <dgm:cxn modelId="{CD9147FF-A8A0-45AA-9874-502A0ABDC53E}" type="presOf" srcId="{949C0625-F4DE-4CC5-A42C-3B847EC7A45B}" destId="{D8C8A750-E217-4BB9-9C5A-F3333680AB59}" srcOrd="1" destOrd="0" presId="urn:microsoft.com/office/officeart/2005/8/layout/vList4"/>
    <dgm:cxn modelId="{32E87F05-048E-4E70-B8A5-96327E4AFB3F}" type="presParOf" srcId="{20E04C4B-F024-444A-B93E-69CDCE1ED051}" destId="{5C46DDE4-44E0-4734-ABD8-409CB756213E}" srcOrd="0" destOrd="0" presId="urn:microsoft.com/office/officeart/2005/8/layout/vList4"/>
    <dgm:cxn modelId="{BA27A48D-5559-442B-9591-DC89DF2E81BB}" type="presParOf" srcId="{5C46DDE4-44E0-4734-ABD8-409CB756213E}" destId="{C6A8A98C-BF4F-45CE-B307-EB0D58205B1F}" srcOrd="0" destOrd="0" presId="urn:microsoft.com/office/officeart/2005/8/layout/vList4"/>
    <dgm:cxn modelId="{052AE152-7D49-48E2-B193-18EA0E3F2A6B}" type="presParOf" srcId="{5C46DDE4-44E0-4734-ABD8-409CB756213E}" destId="{DE572922-248D-4CB5-B1AB-611FED21AA1D}" srcOrd="1" destOrd="0" presId="urn:microsoft.com/office/officeart/2005/8/layout/vList4"/>
    <dgm:cxn modelId="{C4587077-A8AD-4B46-84C0-8FAE8C8B10B7}" type="presParOf" srcId="{5C46DDE4-44E0-4734-ABD8-409CB756213E}" destId="{D8C8A750-E217-4BB9-9C5A-F3333680AB59}" srcOrd="2" destOrd="0" presId="urn:microsoft.com/office/officeart/2005/8/layout/vList4"/>
    <dgm:cxn modelId="{89B54170-32D8-4FA8-95FC-5494EEAD12D2}" type="presParOf" srcId="{20E04C4B-F024-444A-B93E-69CDCE1ED051}" destId="{B616799F-5A9E-48DB-80CE-5D9BCB5DBFD3}" srcOrd="1" destOrd="0" presId="urn:microsoft.com/office/officeart/2005/8/layout/vList4"/>
    <dgm:cxn modelId="{A7501D5F-F024-4F68-9BE5-607D11316C88}" type="presParOf" srcId="{20E04C4B-F024-444A-B93E-69CDCE1ED051}" destId="{B4F5C49B-350C-4F15-AE4B-667C7850457C}" srcOrd="2" destOrd="0" presId="urn:microsoft.com/office/officeart/2005/8/layout/vList4"/>
    <dgm:cxn modelId="{13DE395A-6B5E-4685-894C-E41904935076}" type="presParOf" srcId="{B4F5C49B-350C-4F15-AE4B-667C7850457C}" destId="{0DFEFB84-26CB-48BC-AE41-C8F0DF2D47C0}" srcOrd="0" destOrd="0" presId="urn:microsoft.com/office/officeart/2005/8/layout/vList4"/>
    <dgm:cxn modelId="{87A9207F-1B95-42D3-8B90-D3F96C80A5DE}" type="presParOf" srcId="{B4F5C49B-350C-4F15-AE4B-667C7850457C}" destId="{B3536585-108E-4917-B7B3-B11B189B50FC}" srcOrd="1" destOrd="0" presId="urn:microsoft.com/office/officeart/2005/8/layout/vList4"/>
    <dgm:cxn modelId="{1754F3BD-E8CA-4C65-A669-2BFDD57456EC}" type="presParOf" srcId="{B4F5C49B-350C-4F15-AE4B-667C7850457C}" destId="{45D3C9D2-5E15-4FCD-911E-BA37B56590CB}" srcOrd="2" destOrd="0" presId="urn:microsoft.com/office/officeart/2005/8/layout/vList4"/>
    <dgm:cxn modelId="{4645408E-3E48-4B68-BC83-6B1013340020}" type="presParOf" srcId="{20E04C4B-F024-444A-B93E-69CDCE1ED051}" destId="{42165055-1DFF-408C-8E81-44AE44993F36}" srcOrd="3" destOrd="0" presId="urn:microsoft.com/office/officeart/2005/8/layout/vList4"/>
    <dgm:cxn modelId="{0FD173A2-6D3F-471A-98C5-7B67CEB17920}" type="presParOf" srcId="{20E04C4B-F024-444A-B93E-69CDCE1ED051}" destId="{C590A66B-8B21-46FE-B084-6AF21304DB2E}" srcOrd="4" destOrd="0" presId="urn:microsoft.com/office/officeart/2005/8/layout/vList4"/>
    <dgm:cxn modelId="{B22FE27B-CD94-4CD2-B106-CE130D01CA73}" type="presParOf" srcId="{C590A66B-8B21-46FE-B084-6AF21304DB2E}" destId="{0FF333A3-8256-47B8-BBD3-7B37D59A6E39}" srcOrd="0" destOrd="0" presId="urn:microsoft.com/office/officeart/2005/8/layout/vList4"/>
    <dgm:cxn modelId="{3E850D87-9A8A-4C87-8859-D098232A67AD}" type="presParOf" srcId="{C590A66B-8B21-46FE-B084-6AF21304DB2E}" destId="{712B537B-5C69-4F45-BB3C-6F46803C0DB7}" srcOrd="1" destOrd="0" presId="urn:microsoft.com/office/officeart/2005/8/layout/vList4"/>
    <dgm:cxn modelId="{0B71FE44-A6EC-4917-A1F5-ABF51DBE6409}" type="presParOf" srcId="{C590A66B-8B21-46FE-B084-6AF21304DB2E}" destId="{7FB48AB5-E970-4707-8011-D6265A0A6C69}" srcOrd="2" destOrd="0" presId="urn:microsoft.com/office/officeart/2005/8/layout/vList4"/>
    <dgm:cxn modelId="{7EDD6362-8E1C-4A3A-8A66-B853D528D955}" type="presParOf" srcId="{20E04C4B-F024-444A-B93E-69CDCE1ED051}" destId="{A050E352-6470-4FD5-B541-2D87887FAC71}" srcOrd="5" destOrd="0" presId="urn:microsoft.com/office/officeart/2005/8/layout/vList4"/>
    <dgm:cxn modelId="{A87795E5-DE3D-4C1E-910A-40452353062A}" type="presParOf" srcId="{20E04C4B-F024-444A-B93E-69CDCE1ED051}" destId="{BBB88ECF-6063-42D3-B3DF-BC491A2F40E0}" srcOrd="6" destOrd="0" presId="urn:microsoft.com/office/officeart/2005/8/layout/vList4"/>
    <dgm:cxn modelId="{C8E89F84-1E00-4E82-BE05-3ECDB81FF3B6}" type="presParOf" srcId="{BBB88ECF-6063-42D3-B3DF-BC491A2F40E0}" destId="{9C2EE5FC-7C33-4FB1-B229-B741350A156B}" srcOrd="0" destOrd="0" presId="urn:microsoft.com/office/officeart/2005/8/layout/vList4"/>
    <dgm:cxn modelId="{46D6C7AC-2A7A-4842-859D-C35529642C01}" type="presParOf" srcId="{BBB88ECF-6063-42D3-B3DF-BC491A2F40E0}" destId="{52331BF2-314A-40FF-BA00-72029455187C}" srcOrd="1" destOrd="0" presId="urn:microsoft.com/office/officeart/2005/8/layout/vList4"/>
    <dgm:cxn modelId="{14E37211-46E0-4DBF-9C5A-3852B0335BFC}" type="presParOf" srcId="{BBB88ECF-6063-42D3-B3DF-BC491A2F40E0}" destId="{9D34BC07-BEDA-415B-BC7C-96EEF3B68F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EFCED-2153-4C99-9726-AB5406C0AB86}">
      <dsp:nvSpPr>
        <dsp:cNvPr id="0" name=""/>
        <dsp:cNvSpPr/>
      </dsp:nvSpPr>
      <dsp:spPr>
        <a:xfrm>
          <a:off x="3675" y="799855"/>
          <a:ext cx="3473903" cy="1209600"/>
        </a:xfrm>
        <a:prstGeom prst="rect">
          <a:avLst/>
        </a:prstGeom>
        <a:solidFill>
          <a:srgbClr val="FF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Miyo-İnositol</a:t>
          </a:r>
          <a:endParaRPr lang="en-US" sz="4100" kern="1200" dirty="0"/>
        </a:p>
      </dsp:txBody>
      <dsp:txXfrm>
        <a:off x="3675" y="799855"/>
        <a:ext cx="3473903" cy="1209600"/>
      </dsp:txXfrm>
    </dsp:sp>
    <dsp:sp modelId="{F599E4E0-B1DE-4214-BEFB-20753729839F}">
      <dsp:nvSpPr>
        <dsp:cNvPr id="0" name=""/>
        <dsp:cNvSpPr/>
      </dsp:nvSpPr>
      <dsp:spPr>
        <a:xfrm>
          <a:off x="0" y="2188698"/>
          <a:ext cx="3473903" cy="1554261"/>
        </a:xfrm>
        <a:prstGeom prst="rect">
          <a:avLst/>
        </a:prstGeom>
        <a:solidFill>
          <a:srgbClr val="FF99FF">
            <a:alpha val="89804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Over işlevlerinin regüle edilmesine   katkı sağlar.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88698"/>
        <a:ext cx="3473903" cy="1554261"/>
      </dsp:txXfrm>
    </dsp:sp>
    <dsp:sp modelId="{084AE1EC-4B18-4C63-B46F-54F5EE713A32}">
      <dsp:nvSpPr>
        <dsp:cNvPr id="0" name=""/>
        <dsp:cNvSpPr/>
      </dsp:nvSpPr>
      <dsp:spPr>
        <a:xfrm>
          <a:off x="3963926" y="806475"/>
          <a:ext cx="4044283" cy="120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D-Chiro inositol</a:t>
          </a:r>
          <a:endParaRPr lang="en-US" sz="4000" kern="1200" dirty="0"/>
        </a:p>
      </dsp:txBody>
      <dsp:txXfrm>
        <a:off x="3963926" y="806475"/>
        <a:ext cx="4044283" cy="1209600"/>
      </dsp:txXfrm>
    </dsp:sp>
    <dsp:sp modelId="{248D3DA5-B07F-45E6-B0C8-709C2030C4A3}">
      <dsp:nvSpPr>
        <dsp:cNvPr id="0" name=""/>
        <dsp:cNvSpPr/>
      </dsp:nvSpPr>
      <dsp:spPr>
        <a:xfrm>
          <a:off x="4249116" y="2203327"/>
          <a:ext cx="3473903" cy="1527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Metabolik </a:t>
          </a:r>
          <a:r>
            <a:rPr lang="tr-T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ve hormonal </a:t>
          </a: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parametrelerin iyileştirilmesine katkı sağlar.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9116" y="2203327"/>
        <a:ext cx="3473903" cy="152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EFCED-2153-4C99-9726-AB5406C0AB86}">
      <dsp:nvSpPr>
        <dsp:cNvPr id="0" name=""/>
        <dsp:cNvSpPr/>
      </dsp:nvSpPr>
      <dsp:spPr>
        <a:xfrm>
          <a:off x="38" y="879948"/>
          <a:ext cx="3692967" cy="892800"/>
        </a:xfrm>
        <a:prstGeom prst="rect">
          <a:avLst/>
        </a:prstGeom>
        <a:solidFill>
          <a:srgbClr val="FF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 smtClean="0"/>
            <a:t>Miyo-inositol</a:t>
          </a:r>
          <a:endParaRPr lang="en-US" sz="3100" kern="1200" dirty="0"/>
        </a:p>
      </dsp:txBody>
      <dsp:txXfrm>
        <a:off x="38" y="879948"/>
        <a:ext cx="3692967" cy="892800"/>
      </dsp:txXfrm>
    </dsp:sp>
    <dsp:sp modelId="{F599E4E0-B1DE-4214-BEFB-20753729839F}">
      <dsp:nvSpPr>
        <dsp:cNvPr id="0" name=""/>
        <dsp:cNvSpPr/>
      </dsp:nvSpPr>
      <dsp:spPr>
        <a:xfrm>
          <a:off x="1" y="1942570"/>
          <a:ext cx="3692967" cy="2180559"/>
        </a:xfrm>
        <a:prstGeom prst="rect">
          <a:avLst/>
        </a:prstGeom>
        <a:solidFill>
          <a:srgbClr val="FF99FF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kern="1200" dirty="0"/>
            <a:t>Over işlevlerinin regüle edilmesine katkı sağlar.</a:t>
          </a:r>
          <a:endParaRPr lang="en-US" sz="3100" kern="1200" dirty="0"/>
        </a:p>
      </dsp:txBody>
      <dsp:txXfrm>
        <a:off x="1" y="1942570"/>
        <a:ext cx="3692967" cy="2180559"/>
      </dsp:txXfrm>
    </dsp:sp>
    <dsp:sp modelId="{084AE1EC-4B18-4C63-B46F-54F5EE713A32}">
      <dsp:nvSpPr>
        <dsp:cNvPr id="0" name=""/>
        <dsp:cNvSpPr/>
      </dsp:nvSpPr>
      <dsp:spPr>
        <a:xfrm>
          <a:off x="4053255" y="889831"/>
          <a:ext cx="3692967" cy="89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D-Chiro-inositol</a:t>
          </a:r>
          <a:endParaRPr lang="en-US" sz="3100" kern="1200" dirty="0"/>
        </a:p>
      </dsp:txBody>
      <dsp:txXfrm>
        <a:off x="4053255" y="889831"/>
        <a:ext cx="3692967" cy="892800"/>
      </dsp:txXfrm>
    </dsp:sp>
    <dsp:sp modelId="{248D3DA5-B07F-45E6-B0C8-709C2030C4A3}">
      <dsp:nvSpPr>
        <dsp:cNvPr id="0" name=""/>
        <dsp:cNvSpPr/>
      </dsp:nvSpPr>
      <dsp:spPr>
        <a:xfrm>
          <a:off x="4079438" y="1955631"/>
          <a:ext cx="3692967" cy="2180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kern="1200" dirty="0"/>
            <a:t>Periferal hiperinsülineminin azaltılmasına destek olur.</a:t>
          </a:r>
          <a:endParaRPr lang="en-US" sz="3100" kern="1200" dirty="0"/>
        </a:p>
      </dsp:txBody>
      <dsp:txXfrm>
        <a:off x="4079438" y="1955631"/>
        <a:ext cx="3692967" cy="2180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EFCED-2153-4C99-9726-AB5406C0AB86}">
      <dsp:nvSpPr>
        <dsp:cNvPr id="0" name=""/>
        <dsp:cNvSpPr/>
      </dsp:nvSpPr>
      <dsp:spPr>
        <a:xfrm>
          <a:off x="17402" y="1213504"/>
          <a:ext cx="3832290" cy="727382"/>
        </a:xfrm>
        <a:prstGeom prst="rect">
          <a:avLst/>
        </a:prstGeom>
        <a:solidFill>
          <a:srgbClr val="FF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Miyo-inozitol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02" y="1213504"/>
        <a:ext cx="3832290" cy="727382"/>
      </dsp:txXfrm>
    </dsp:sp>
    <dsp:sp modelId="{F599E4E0-B1DE-4214-BEFB-20753729839F}">
      <dsp:nvSpPr>
        <dsp:cNvPr id="0" name=""/>
        <dsp:cNvSpPr/>
      </dsp:nvSpPr>
      <dsp:spPr>
        <a:xfrm>
          <a:off x="8551" y="2139339"/>
          <a:ext cx="3815198" cy="1365334"/>
        </a:xfrm>
        <a:prstGeom prst="rect">
          <a:avLst/>
        </a:prstGeom>
        <a:solidFill>
          <a:srgbClr val="FF99FF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/>
            <a:t>Hipoglisemik etkili bir FSH sensitizeridir. </a:t>
          </a:r>
          <a:endParaRPr lang="en-US" sz="2600" kern="1200" dirty="0"/>
        </a:p>
      </dsp:txBody>
      <dsp:txXfrm>
        <a:off x="8551" y="2139339"/>
        <a:ext cx="3815198" cy="1365334"/>
      </dsp:txXfrm>
    </dsp:sp>
    <dsp:sp modelId="{084AE1EC-4B18-4C63-B46F-54F5EE713A32}">
      <dsp:nvSpPr>
        <dsp:cNvPr id="0" name=""/>
        <dsp:cNvSpPr/>
      </dsp:nvSpPr>
      <dsp:spPr>
        <a:xfrm>
          <a:off x="4196990" y="1149794"/>
          <a:ext cx="3815198" cy="92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D-Chiro-inozitol</a:t>
          </a:r>
          <a:endParaRPr lang="en-US" sz="4000" kern="1200" dirty="0"/>
        </a:p>
      </dsp:txBody>
      <dsp:txXfrm>
        <a:off x="4196990" y="1149794"/>
        <a:ext cx="3815198" cy="921600"/>
      </dsp:txXfrm>
    </dsp:sp>
    <dsp:sp modelId="{248D3DA5-B07F-45E6-B0C8-709C2030C4A3}">
      <dsp:nvSpPr>
        <dsp:cNvPr id="0" name=""/>
        <dsp:cNvSpPr/>
      </dsp:nvSpPr>
      <dsp:spPr>
        <a:xfrm>
          <a:off x="4210038" y="2196335"/>
          <a:ext cx="3815198" cy="12923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/>
            <a:t>Hipoglisemik etkili bir glukojenez stimülanıdır.</a:t>
          </a:r>
          <a:endParaRPr lang="en-US" sz="2600" kern="1200" dirty="0"/>
        </a:p>
      </dsp:txBody>
      <dsp:txXfrm>
        <a:off x="4210038" y="2196335"/>
        <a:ext cx="3815198" cy="1292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8A98C-BF4F-45CE-B307-EB0D58205B1F}">
      <dsp:nvSpPr>
        <dsp:cNvPr id="0" name=""/>
        <dsp:cNvSpPr/>
      </dsp:nvSpPr>
      <dsp:spPr>
        <a:xfrm>
          <a:off x="0" y="0"/>
          <a:ext cx="7681679" cy="111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 dirty="0" smtClean="0"/>
            <a:t>D-Chiro-inositol</a:t>
          </a:r>
          <a:endParaRPr lang="en-US" sz="5100" kern="1200" dirty="0"/>
        </a:p>
      </dsp:txBody>
      <dsp:txXfrm>
        <a:off x="1651807" y="0"/>
        <a:ext cx="6029871" cy="1119668"/>
      </dsp:txXfrm>
    </dsp:sp>
    <dsp:sp modelId="{DE572922-248D-4CB5-B1AB-611FED21AA1D}">
      <dsp:nvSpPr>
        <dsp:cNvPr id="0" name=""/>
        <dsp:cNvSpPr/>
      </dsp:nvSpPr>
      <dsp:spPr>
        <a:xfrm>
          <a:off x="115471" y="97948"/>
          <a:ext cx="1536335" cy="923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EFB84-26CB-48BC-AE41-C8F0DF2D47C0}">
      <dsp:nvSpPr>
        <dsp:cNvPr id="0" name=""/>
        <dsp:cNvSpPr/>
      </dsp:nvSpPr>
      <dsp:spPr>
        <a:xfrm>
          <a:off x="0" y="1235139"/>
          <a:ext cx="7681679" cy="11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 dirty="0" smtClean="0"/>
            <a:t>D-Chiro-inositol</a:t>
          </a:r>
          <a:endParaRPr lang="en-US" sz="5100" kern="1200" dirty="0"/>
        </a:p>
      </dsp:txBody>
      <dsp:txXfrm>
        <a:off x="1651807" y="1235139"/>
        <a:ext cx="6029871" cy="1154713"/>
      </dsp:txXfrm>
    </dsp:sp>
    <dsp:sp modelId="{B3536585-108E-4917-B7B3-B11B189B50FC}">
      <dsp:nvSpPr>
        <dsp:cNvPr id="0" name=""/>
        <dsp:cNvSpPr/>
      </dsp:nvSpPr>
      <dsp:spPr>
        <a:xfrm>
          <a:off x="115471" y="1350610"/>
          <a:ext cx="1536335" cy="923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333A3-8256-47B8-BBD3-7B37D59A6E39}">
      <dsp:nvSpPr>
        <dsp:cNvPr id="0" name=""/>
        <dsp:cNvSpPr/>
      </dsp:nvSpPr>
      <dsp:spPr>
        <a:xfrm>
          <a:off x="0" y="2505324"/>
          <a:ext cx="7681679" cy="11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 dirty="0" smtClean="0"/>
            <a:t>D-Chiro-inositol</a:t>
          </a:r>
          <a:endParaRPr lang="en-US" sz="5100" kern="1200" dirty="0"/>
        </a:p>
      </dsp:txBody>
      <dsp:txXfrm>
        <a:off x="1651807" y="2505324"/>
        <a:ext cx="6029871" cy="1154713"/>
      </dsp:txXfrm>
    </dsp:sp>
    <dsp:sp modelId="{712B537B-5C69-4F45-BB3C-6F46803C0DB7}">
      <dsp:nvSpPr>
        <dsp:cNvPr id="0" name=""/>
        <dsp:cNvSpPr/>
      </dsp:nvSpPr>
      <dsp:spPr>
        <a:xfrm>
          <a:off x="115471" y="2620796"/>
          <a:ext cx="1536335" cy="923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EE5FC-7C33-4FB1-B229-B741350A156B}">
      <dsp:nvSpPr>
        <dsp:cNvPr id="0" name=""/>
        <dsp:cNvSpPr/>
      </dsp:nvSpPr>
      <dsp:spPr>
        <a:xfrm>
          <a:off x="0" y="3775509"/>
          <a:ext cx="7681679" cy="1154713"/>
        </a:xfrm>
        <a:prstGeom prst="roundRect">
          <a:avLst>
            <a:gd name="adj" fmla="val 10000"/>
          </a:avLst>
        </a:prstGeom>
        <a:solidFill>
          <a:srgbClr val="FF00FF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kern="1200" dirty="0" err="1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Miyo-inositol</a:t>
          </a:r>
          <a:endParaRPr lang="en-US" sz="5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651807" y="3775509"/>
        <a:ext cx="6029871" cy="1154713"/>
      </dsp:txXfrm>
    </dsp:sp>
    <dsp:sp modelId="{52331BF2-314A-40FF-BA00-72029455187C}">
      <dsp:nvSpPr>
        <dsp:cNvPr id="0" name=""/>
        <dsp:cNvSpPr/>
      </dsp:nvSpPr>
      <dsp:spPr>
        <a:xfrm>
          <a:off x="115471" y="3890981"/>
          <a:ext cx="1536335" cy="923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18B7-4B5E-66F2-110E-BFA9DC628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17A23-404A-962F-8F42-0E20A9686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1821-395B-EE0E-F84C-A2E423D1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641E-2B96-C556-402F-8879D9F2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7F93-C7CA-761D-80A2-798FFE17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10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80FA-6750-6C72-28AF-42327887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34CD2-DF40-1297-15DA-A001621D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720F-3A55-709F-004F-2DBB56EB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5DE2-6450-4C41-C42F-34D60169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1362D-9C8C-AE61-50C5-90540A4B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3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54D80-9DEC-D45B-814E-2D6ACEFD2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420BD-E0A3-AAB5-FF44-DF1B35A43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0CAB-78B4-DE50-A23C-B72E33E5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50F21-9A22-8C88-5DD2-F1C32331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DE08-E337-98F3-F766-85B6D53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1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83FB-5226-13A0-0906-AD4EEA2F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20F3-D1BE-1A37-9215-C18188FB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880D8-E80A-9222-7119-BA411D5D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CBAF-E7EE-34E0-8D89-83839DAF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6767B-FDE0-89B0-93FE-33C44289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04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61DC-1D75-646C-AEB4-EF0782DF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5EE4B-B0B7-92E6-48FC-F0D80DC9E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87539-7B64-D6A6-5173-15D8673F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F994A-0257-CC81-66F8-B5DA81B4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5EA0-D8CE-7DD1-5590-AC010380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67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FF8F-857F-64DB-63BC-F2EDEF44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133A-D645-7EA8-F299-954086D4A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8B84A-174D-7506-DB47-ED6682541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E078C-EEB4-B872-E235-8BE2723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B617D-B02A-A406-7C33-2E1E8C8D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32E9-FDAA-63CD-F00A-151287F1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0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62B8-D427-946D-3756-915FBC24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789-A3D1-AA9C-EE45-0310642B4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AC573-33D5-8BB3-E3A8-3E6B3B1C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D9767-AB55-B72A-C6D2-B287C6E2D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22C71-AD6C-A6CA-1A24-FA955CA34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61728-9F1D-674E-F0B7-D0CF18E5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CFB1B-E40F-4FC9-18F4-2BFB1EE9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9332A-BB6C-96F1-7661-DD103303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59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4DAD-EE80-20A4-EDCD-66D32246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6890-1D6F-F360-A0AA-1FB6AF01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E67CC-35CB-7047-58B1-66A3AA46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D9158-CE25-E093-D9D5-7CD1D932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E1D8D3-3D38-6274-873E-B9489C48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6C82D-6F06-050A-9088-7CA6B9C8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363F-8A53-8200-D0B9-9B9EAF4D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2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A234-F821-C911-6376-541A4E8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45F2-37BF-006E-1263-ECDB47254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012E-0701-DDE8-55E9-CE51F6860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50173-5469-2CD0-73BD-77529A93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DC8FB-A621-B67C-A082-A37BC799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8A3CB-1859-9B2A-3BA8-F0A52280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5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FC98-3960-8680-2D23-C4BE5977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A9251-718C-E022-2A94-B90CCC5D1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5790D-EE31-D50C-7D07-C83C3A95C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0D2E9-36A0-88F7-9230-E9568B55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8175D-1429-3787-F8D3-C54E2A85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A683F-FF90-5EFD-E96B-6F619459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28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4068A-AD12-6CB9-D75B-9C7C852F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20A64-3F3F-F96D-3FE8-2EEDAD6F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B58D1-BC3D-0BCD-D89D-2E772AA0F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8011-75EA-487E-9363-7D0219C3DBCE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2180-9497-B006-BADD-39450F9E4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EFBD-71FD-0A18-8E0A-CC0824FA4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A31E-8D0E-41CB-B6F8-0B3435174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51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509450"/>
            <a:ext cx="8328861" cy="6348549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Mi-foll </a:t>
            </a:r>
          </a:p>
          <a:p>
            <a:r>
              <a:rPr lang="tr-TR" b="1" dirty="0" smtClean="0"/>
              <a:t>PAZARLAMA SUNUMU-2022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İ.Murat EBE</a:t>
            </a:r>
          </a:p>
          <a:p>
            <a:r>
              <a:rPr lang="tr-TR" dirty="0" smtClean="0"/>
              <a:t>Türkiye Satış&amp; Pazarlama Müd.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97" y="1541417"/>
            <a:ext cx="4951266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0506385F-D497-4376-B03E-BE3EAC01C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031141"/>
              </p:ext>
            </p:extLst>
          </p:nvPr>
        </p:nvGraphicFramePr>
        <p:xfrm>
          <a:off x="1524000" y="583800"/>
          <a:ext cx="7903028" cy="48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136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7A34EC4F-2627-4B65-A381-0EA66B947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772652"/>
              </p:ext>
            </p:extLst>
          </p:nvPr>
        </p:nvGraphicFramePr>
        <p:xfrm>
          <a:off x="1506583" y="1045028"/>
          <a:ext cx="8181703" cy="455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41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682342"/>
            <a:ext cx="12209417" cy="1175657"/>
          </a:xfrm>
          <a:prstGeom prst="rect">
            <a:avLst/>
          </a:prstGeom>
        </p:spPr>
      </p:pic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22069"/>
            <a:ext cx="9144000" cy="535577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Miyo ve D-Chiro inozitolun bulunduğu yerler</a:t>
            </a:r>
            <a:endParaRPr lang="tr-TR" sz="2800" b="1" dirty="0"/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3DF8454C-1E42-42A0-BF84-68E980E3F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335086"/>
              </p:ext>
            </p:extLst>
          </p:nvPr>
        </p:nvGraphicFramePr>
        <p:xfrm>
          <a:off x="2037806" y="640351"/>
          <a:ext cx="7681679" cy="493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829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sp>
        <p:nvSpPr>
          <p:cNvPr id="9" name="Alt Başlık 8">
            <a:extLst>
              <a:ext uri="{FF2B5EF4-FFF2-40B4-BE49-F238E27FC236}">
                <a16:creationId xmlns:a16="http://schemas.microsoft.com/office/drawing/2014/main" id="{5175D719-3DFD-4801-A3F1-829CEA8D1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7098"/>
            <a:ext cx="8328861" cy="28999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9600" dirty="0">
                <a:solidFill>
                  <a:schemeClr val="tx1"/>
                </a:solidFill>
              </a:rPr>
              <a:t>ÜRÜN KÜNYESİ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942263"/>
            <a:ext cx="4637313" cy="505358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5" y="942263"/>
            <a:ext cx="3709852" cy="51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grpSp>
        <p:nvGrpSpPr>
          <p:cNvPr id="9" name="Diagram group"/>
          <p:cNvGrpSpPr/>
          <p:nvPr/>
        </p:nvGrpSpPr>
        <p:grpSpPr>
          <a:xfrm>
            <a:off x="1789611" y="339423"/>
            <a:ext cx="7380515" cy="1424063"/>
            <a:chOff x="698385" y="280433"/>
            <a:chExt cx="7709417" cy="142605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1" name="Grup 10"/>
            <p:cNvGrpSpPr/>
            <p:nvPr/>
          </p:nvGrpSpPr>
          <p:grpSpPr>
            <a:xfrm>
              <a:off x="698385" y="280433"/>
              <a:ext cx="7709417" cy="1426050"/>
              <a:chOff x="698385" y="280433"/>
              <a:chExt cx="7709417" cy="14260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2" name="Dikdörtgen 11"/>
              <p:cNvSpPr/>
              <p:nvPr/>
            </p:nvSpPr>
            <p:spPr>
              <a:xfrm>
                <a:off x="698385" y="280433"/>
                <a:ext cx="7709417" cy="1426050"/>
              </a:xfrm>
              <a:prstGeom prst="rect">
                <a:avLst/>
              </a:prstGeom>
              <a:solidFill>
                <a:srgbClr val="FF00FF">
                  <a:alpha val="90000"/>
                </a:srgb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" name="Metin kutusu 12"/>
              <p:cNvSpPr txBox="1"/>
              <p:nvPr/>
            </p:nvSpPr>
            <p:spPr>
              <a:xfrm>
                <a:off x="698385" y="280433"/>
                <a:ext cx="7709417" cy="14260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558" tIns="91440" rIns="91440" bIns="91440" numCol="1" spcCol="1270" anchor="ctr" anchorCtr="0">
                <a:noAutofit/>
              </a:bodyPr>
              <a:lstStyle/>
              <a:p>
                <a:pPr lvl="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3600" b="1" kern="1200" dirty="0"/>
                  <a:t>Her kutu </a:t>
                </a:r>
                <a:r>
                  <a:rPr lang="tr-TR" sz="4000" b="1" dirty="0"/>
                  <a:t>3</a:t>
                </a:r>
                <a:r>
                  <a:rPr lang="tr-TR" sz="4000" b="1" kern="1200" dirty="0" smtClean="0"/>
                  <a:t>0 </a:t>
                </a:r>
                <a:r>
                  <a:rPr lang="tr-TR" sz="4000" b="1" kern="1200" dirty="0"/>
                  <a:t>adet </a:t>
                </a:r>
                <a:r>
                  <a:rPr lang="tr-TR" sz="4000" b="1" dirty="0" smtClean="0"/>
                  <a:t>saşe</a:t>
                </a:r>
                <a:r>
                  <a:rPr lang="tr-TR" sz="4000" b="1" kern="1200" dirty="0" smtClean="0"/>
                  <a:t> </a:t>
                </a:r>
                <a:r>
                  <a:rPr lang="tr-TR" sz="2800" b="1" kern="1200" dirty="0"/>
                  <a:t>içerir</a:t>
                </a:r>
                <a:endParaRPr lang="en-US" sz="2800" b="1" kern="1200" dirty="0"/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1789611" y="2063932"/>
            <a:ext cx="7380515" cy="1449978"/>
            <a:chOff x="1050582" y="1986918"/>
            <a:chExt cx="7366145" cy="99345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5" name="Grup 14"/>
            <p:cNvGrpSpPr/>
            <p:nvPr/>
          </p:nvGrpSpPr>
          <p:grpSpPr>
            <a:xfrm>
              <a:off x="1050582" y="1986918"/>
              <a:ext cx="7366145" cy="993459"/>
              <a:chOff x="1050582" y="1986918"/>
              <a:chExt cx="7366145" cy="993459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6" name="Dikdörtgen 15"/>
              <p:cNvSpPr/>
              <p:nvPr/>
            </p:nvSpPr>
            <p:spPr>
              <a:xfrm>
                <a:off x="1050582" y="1986918"/>
                <a:ext cx="7366145" cy="993459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Metin kutusu 16"/>
              <p:cNvSpPr txBox="1"/>
              <p:nvPr/>
            </p:nvSpPr>
            <p:spPr>
              <a:xfrm>
                <a:off x="1050582" y="1986918"/>
                <a:ext cx="7366145" cy="9934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558" tIns="93980" rIns="93980" bIns="93980" numCol="1" spcCol="1270" anchor="ctr" anchorCtr="0">
                <a:noAutofit/>
              </a:bodyPr>
              <a:lstStyle/>
              <a:p>
                <a:pPr lvl="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3200" b="1" dirty="0" smtClean="0"/>
                  <a:t>Kullanım şekli günde 200 ml su içerisine dökülüp 5 dk. bekletilmeli</a:t>
                </a:r>
                <a:endParaRPr lang="en-US" sz="3200" b="1" kern="1200" dirty="0"/>
              </a:p>
            </p:txBody>
          </p:sp>
        </p:grpSp>
      </p:grpSp>
      <p:grpSp>
        <p:nvGrpSpPr>
          <p:cNvPr id="23" name="Diagram group"/>
          <p:cNvGrpSpPr/>
          <p:nvPr/>
        </p:nvGrpSpPr>
        <p:grpSpPr>
          <a:xfrm>
            <a:off x="1789612" y="3866605"/>
            <a:ext cx="7380514" cy="1567543"/>
            <a:chOff x="689460" y="3477106"/>
            <a:chExt cx="7727267" cy="99345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24" name="Grup 23"/>
            <p:cNvGrpSpPr/>
            <p:nvPr/>
          </p:nvGrpSpPr>
          <p:grpSpPr>
            <a:xfrm>
              <a:off x="689460" y="3477106"/>
              <a:ext cx="7727267" cy="993459"/>
              <a:chOff x="689460" y="3477106"/>
              <a:chExt cx="7727267" cy="993459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5" name="Dikdörtgen 24"/>
              <p:cNvSpPr/>
              <p:nvPr/>
            </p:nvSpPr>
            <p:spPr>
              <a:xfrm>
                <a:off x="689460" y="3477106"/>
                <a:ext cx="7727267" cy="993459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Metin kutusu 25"/>
              <p:cNvSpPr txBox="1"/>
              <p:nvPr/>
            </p:nvSpPr>
            <p:spPr>
              <a:xfrm>
                <a:off x="689460" y="3477106"/>
                <a:ext cx="7727267" cy="9934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558" tIns="132080" rIns="132080" bIns="132080" numCol="1" spcCol="1270" anchor="ctr" anchorCtr="0">
                <a:noAutofit/>
              </a:bodyPr>
              <a:lstStyle/>
              <a:p>
                <a:pPr lvl="0" algn="l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4000" b="1" dirty="0" smtClean="0"/>
                  <a:t>Tedavi süresi (en az) 3 ay</a:t>
                </a:r>
                <a:endParaRPr lang="en-US" sz="40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13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90" y="1894114"/>
            <a:ext cx="2628688" cy="334409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B89133F-FBA1-4755-8C55-0285078D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255" y="1347774"/>
            <a:ext cx="6923335" cy="5174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Ovulasyonu başlatıp, over işlevlerini restore eden,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Klomifen (CC) tedavisine verilen yanıtı iyileştiren,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Folikül gelişimi için uygulanan r-FSH dozunu azaltan,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Stimülasyon gün sayısını azaltan,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Oosit ve embriyo kalitesini arttıran,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OHSS ve ikiz gebelik riskini azaltan,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Gebelikte %100 güvenilirlikle kullanılabilen,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İnsülin direncini azaltan,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>
                <a:cs typeface="Arial" charset="0"/>
              </a:rPr>
              <a:t>Hiperandrojenizm semptomlarını gerileten,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endParaRPr lang="tr-TR" sz="2200" dirty="0">
              <a:cs typeface="Arial" charset="0"/>
            </a:endParaRPr>
          </a:p>
          <a:p>
            <a:pPr marL="800100" lvl="1" indent="-342900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sz="2200" dirty="0" smtClean="0">
                <a:cs typeface="Arial" charset="0"/>
              </a:rPr>
              <a:t>Hipoglisemik </a:t>
            </a:r>
            <a:r>
              <a:rPr lang="tr-TR" sz="2200" dirty="0">
                <a:cs typeface="Arial" charset="0"/>
              </a:rPr>
              <a:t>etkili bir FSH sensitizeridir.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tr-TR" sz="2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8983" y="365126"/>
            <a:ext cx="8193878" cy="35333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ÖZETLE mi-foll 30 saşe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9913" y="378089"/>
            <a:ext cx="8342948" cy="1325563"/>
          </a:xfrm>
        </p:spPr>
        <p:txBody>
          <a:bodyPr/>
          <a:lstStyle/>
          <a:p>
            <a:r>
              <a:rPr lang="tr-TR" dirty="0" smtClean="0"/>
              <a:t>       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Mi-foll IVF merkezlerine    		konumlandırması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t Başlık 8">
            <a:extLst>
              <a:ext uri="{FF2B5EF4-FFF2-40B4-BE49-F238E27FC236}">
                <a16:creationId xmlns:a16="http://schemas.microsoft.com/office/drawing/2014/main" id="{C1D6B7F5-C8C3-483B-A789-0C13A64049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3742" y="2097856"/>
            <a:ext cx="9043988" cy="3136243"/>
          </a:xfrm>
          <a:prstGeom prst="rect">
            <a:avLst/>
          </a:prstGeom>
          <a:ln w="57150">
            <a:solidFill>
              <a:srgbClr val="FF00FF"/>
            </a:solidFill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tr-TR" sz="3200" dirty="0" smtClean="0"/>
              <a:t>IVF </a:t>
            </a:r>
            <a:r>
              <a:rPr lang="tr-TR" sz="3200" dirty="0"/>
              <a:t>merkezlerine başvuran </a:t>
            </a:r>
          </a:p>
          <a:p>
            <a:pPr marL="0" indent="0">
              <a:buNone/>
              <a:defRPr/>
            </a:pPr>
            <a:r>
              <a:rPr lang="tr-TR" sz="3200" dirty="0"/>
              <a:t>BMI&lt;25 olan PKOS hastalarında, </a:t>
            </a:r>
          </a:p>
          <a:p>
            <a:pPr marL="0" indent="0">
              <a:buNone/>
              <a:defRPr/>
            </a:pPr>
            <a:r>
              <a:rPr lang="tr-TR" sz="3200" dirty="0" smtClean="0"/>
              <a:t>Miyo-inozitol </a:t>
            </a:r>
            <a:r>
              <a:rPr lang="tr-TR" sz="3200" dirty="0" smtClean="0"/>
              <a:t>D-Chiro </a:t>
            </a:r>
            <a:r>
              <a:rPr lang="tr-TR" sz="3200" dirty="0" smtClean="0"/>
              <a:t>inozitol </a:t>
            </a:r>
            <a:r>
              <a:rPr lang="tr-TR" sz="3200" dirty="0"/>
              <a:t>ve Folik asit içeriği ile, </a:t>
            </a:r>
          </a:p>
          <a:p>
            <a:pPr marL="0" indent="0">
              <a:buNone/>
              <a:defRPr/>
            </a:pPr>
            <a:r>
              <a:rPr lang="tr-TR" sz="3200" dirty="0"/>
              <a:t>üreme fonksiyonlarının normalize </a:t>
            </a:r>
            <a:r>
              <a:rPr lang="tr-TR" sz="3200" dirty="0" smtClean="0"/>
              <a:t>edilmesine ve </a:t>
            </a:r>
            <a:r>
              <a:rPr lang="tr-TR" sz="3200" dirty="0"/>
              <a:t>diğer yöntemlerin beraberinde getirdiği </a:t>
            </a:r>
            <a:r>
              <a:rPr lang="tr-TR" sz="3200" dirty="0" smtClean="0"/>
              <a:t>risklerin </a:t>
            </a:r>
            <a:r>
              <a:rPr lang="tr-TR" sz="3200" dirty="0"/>
              <a:t>azaltılmasına katkı sağlar.</a:t>
            </a:r>
          </a:p>
        </p:txBody>
      </p:sp>
    </p:spTree>
    <p:extLst>
      <p:ext uri="{BB962C8B-B14F-4D97-AF65-F5344CB8AC3E}">
        <p14:creationId xmlns:p14="http://schemas.microsoft.com/office/powerpoint/2010/main" val="42367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sp>
        <p:nvSpPr>
          <p:cNvPr id="9" name="Unvan 1">
            <a:extLst>
              <a:ext uri="{FF2B5EF4-FFF2-40B4-BE49-F238E27FC236}">
                <a16:creationId xmlns:a16="http://schemas.microsoft.com/office/drawing/2014/main" id="{78BE81FD-D5D1-4DA1-920A-BE525FB23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743" y="1479509"/>
            <a:ext cx="9227890" cy="2780350"/>
          </a:xfrm>
        </p:spPr>
        <p:txBody>
          <a:bodyPr>
            <a:normAutofit/>
          </a:bodyPr>
          <a:lstStyle/>
          <a:p>
            <a:r>
              <a:rPr lang="tr-TR" sz="8000" dirty="0"/>
              <a:t>ÖZELLİK ve FAYDA </a:t>
            </a:r>
            <a:br>
              <a:rPr lang="tr-TR" sz="8000" dirty="0"/>
            </a:br>
            <a:r>
              <a:rPr lang="tr-TR" sz="8000" dirty="0"/>
              <a:t>MESAJLARI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076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sp>
        <p:nvSpPr>
          <p:cNvPr id="7" name="Dikdörtgen Belirtme Çizgisi 6">
            <a:extLst>
              <a:ext uri="{FF2B5EF4-FFF2-40B4-BE49-F238E27FC236}">
                <a16:creationId xmlns:a16="http://schemas.microsoft.com/office/drawing/2014/main" id="{7FDDA95B-0908-4530-97AF-810B2A06442B}"/>
              </a:ext>
            </a:extLst>
          </p:cNvPr>
          <p:cNvSpPr/>
          <p:nvPr/>
        </p:nvSpPr>
        <p:spPr>
          <a:xfrm>
            <a:off x="1524000" y="1423851"/>
            <a:ext cx="3461068" cy="2882478"/>
          </a:xfrm>
          <a:prstGeom prst="wedgeRectCallout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sz="4000" dirty="0" smtClean="0">
                <a:solidFill>
                  <a:schemeClr val="tx1"/>
                </a:solidFill>
              </a:rPr>
              <a:t>Mi-foll, </a:t>
            </a:r>
            <a:endParaRPr lang="tr-TR" sz="4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tr-TR" sz="4000" dirty="0" smtClean="0">
                <a:solidFill>
                  <a:schemeClr val="tx1"/>
                </a:solidFill>
              </a:rPr>
              <a:t>Miyo, D-Chiro inositol  </a:t>
            </a:r>
            <a:r>
              <a:rPr lang="tr-TR" sz="4000" dirty="0">
                <a:solidFill>
                  <a:schemeClr val="tx1"/>
                </a:solidFill>
              </a:rPr>
              <a:t>ve</a:t>
            </a:r>
          </a:p>
          <a:p>
            <a:pPr eaLnBrk="1" hangingPunct="1">
              <a:defRPr/>
            </a:pPr>
            <a:r>
              <a:rPr lang="tr-TR" sz="4000" dirty="0">
                <a:solidFill>
                  <a:schemeClr val="tx1"/>
                </a:solidFill>
              </a:rPr>
              <a:t>Folik asit içerir</a:t>
            </a:r>
            <a:r>
              <a:rPr lang="tr-TR" sz="4000" dirty="0"/>
              <a:t>.</a:t>
            </a:r>
            <a:endParaRPr lang="en-US" sz="4000" dirty="0"/>
          </a:p>
        </p:txBody>
      </p:sp>
      <p:sp>
        <p:nvSpPr>
          <p:cNvPr id="9" name="Dikdörtgen Belirtme Çizgisi 8">
            <a:extLst>
              <a:ext uri="{FF2B5EF4-FFF2-40B4-BE49-F238E27FC236}">
                <a16:creationId xmlns:a16="http://schemas.microsoft.com/office/drawing/2014/main" id="{16D345C8-EABA-4063-A73A-24B91B069FDD}"/>
              </a:ext>
            </a:extLst>
          </p:cNvPr>
          <p:cNvSpPr/>
          <p:nvPr/>
        </p:nvSpPr>
        <p:spPr>
          <a:xfrm>
            <a:off x="5627104" y="2638183"/>
            <a:ext cx="4175216" cy="2900903"/>
          </a:xfrm>
          <a:prstGeom prst="wedgeRectCallout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>
                <a:solidFill>
                  <a:schemeClr val="tx1"/>
                </a:solidFill>
              </a:rPr>
              <a:t>Dolayısıyla; BMI</a:t>
            </a:r>
            <a:r>
              <a:rPr lang="tr-T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tr-TR" sz="3200" dirty="0">
                <a:solidFill>
                  <a:schemeClr val="tx1"/>
                </a:solidFill>
              </a:rPr>
              <a:t>25 olan PKOS hastalarında </a:t>
            </a:r>
            <a:r>
              <a:rPr lang="tr-TR" sz="3200" dirty="0" smtClean="0">
                <a:solidFill>
                  <a:schemeClr val="tx1"/>
                </a:solidFill>
                <a:cs typeface="Arial" charset="0"/>
              </a:rPr>
              <a:t>Ovulasyonu </a:t>
            </a:r>
            <a:r>
              <a:rPr lang="tr-TR" sz="3200" dirty="0">
                <a:solidFill>
                  <a:schemeClr val="tx1"/>
                </a:solidFill>
                <a:cs typeface="Arial" charset="0"/>
              </a:rPr>
              <a:t>başlatıp, over işlevlerinin restore edilmesine </a:t>
            </a:r>
            <a:r>
              <a:rPr lang="tr-TR" sz="3200" dirty="0">
                <a:solidFill>
                  <a:schemeClr val="tx1"/>
                </a:solidFill>
              </a:rPr>
              <a:t>katkı sağlar.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0" y="365126"/>
            <a:ext cx="8328861" cy="785068"/>
          </a:xfrm>
        </p:spPr>
        <p:txBody>
          <a:bodyPr/>
          <a:lstStyle/>
          <a:p>
            <a:r>
              <a:rPr lang="tr-TR" dirty="0" smtClean="0"/>
              <a:t>Mi-foll konu başlıkları</a:t>
            </a:r>
            <a:endParaRPr lang="tr-TR" dirty="0"/>
          </a:p>
        </p:txBody>
      </p:sp>
      <p:sp>
        <p:nvSpPr>
          <p:cNvPr id="7" name="Alt Başlık 6"/>
          <p:cNvSpPr>
            <a:spLocks noGrp="1"/>
          </p:cNvSpPr>
          <p:nvPr>
            <p:ph type="subTitle" idx="4294967295"/>
          </p:nvPr>
        </p:nvSpPr>
        <p:spPr>
          <a:xfrm>
            <a:off x="1672046" y="1175897"/>
            <a:ext cx="7815263" cy="4106862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altLang="tr-TR" dirty="0" smtClean="0"/>
              <a:t> PKOS’un </a:t>
            </a:r>
            <a:r>
              <a:rPr lang="tr-TR" altLang="tr-TR" dirty="0"/>
              <a:t>tanımı, semptomları, teşhis kriterleri nelerdir?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altLang="tr-TR" dirty="0"/>
              <a:t> </a:t>
            </a:r>
            <a:r>
              <a:rPr lang="tr-TR" altLang="tr-TR" dirty="0" smtClean="0"/>
              <a:t>PKOS </a:t>
            </a:r>
            <a:r>
              <a:rPr lang="tr-TR" altLang="tr-TR" dirty="0"/>
              <a:t>tedavisinde Metformin, COC, CC, r-FSH neden kullanılır? Bu tedavilerin olası yan etkileri nelerdir? Bu tedavilere </a:t>
            </a:r>
            <a:r>
              <a:rPr lang="tr-TR" altLang="tr-TR" sz="2800" b="1" dirty="0" smtClean="0"/>
              <a:t>mi-foll</a:t>
            </a:r>
            <a:r>
              <a:rPr lang="tr-TR" altLang="tr-TR" dirty="0" smtClean="0"/>
              <a:t> </a:t>
            </a:r>
            <a:r>
              <a:rPr lang="tr-TR" altLang="tr-TR" dirty="0"/>
              <a:t>eklenmesi ne fayda sağlar?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altLang="tr-TR" dirty="0"/>
              <a:t>PKOS tedavisinde </a:t>
            </a:r>
            <a:r>
              <a:rPr lang="tr-TR" altLang="tr-TR" sz="2800" b="1" dirty="0"/>
              <a:t>mi-foll</a:t>
            </a:r>
            <a:r>
              <a:rPr lang="tr-TR" altLang="tr-TR" b="1" dirty="0"/>
              <a:t> </a:t>
            </a:r>
            <a:r>
              <a:rPr lang="tr-TR" altLang="tr-TR" dirty="0" smtClean="0"/>
              <a:t>kullanımını </a:t>
            </a:r>
            <a:r>
              <a:rPr lang="tr-TR" altLang="tr-TR" dirty="0"/>
              <a:t>anlatınız.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altLang="tr-TR" dirty="0"/>
              <a:t>Epimerizasyonun gerçekleşmemesinin insülin direncine etkisini açıklayınız.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altLang="tr-TR" dirty="0"/>
              <a:t>MI ve DCI’ın önemi nedir?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altLang="tr-TR" sz="2800" b="1" dirty="0" smtClean="0"/>
              <a:t> </a:t>
            </a:r>
            <a:r>
              <a:rPr lang="tr-TR" altLang="tr-TR" sz="2800" b="1" dirty="0"/>
              <a:t>mi-foll </a:t>
            </a:r>
            <a:r>
              <a:rPr lang="tr-TR" altLang="tr-TR" dirty="0" smtClean="0"/>
              <a:t>ne </a:t>
            </a:r>
            <a:r>
              <a:rPr lang="tr-TR" altLang="tr-TR" dirty="0"/>
              <a:t>içerir? Konumlandırması? Pozolojisi? Formu? Sloganı?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altLang="tr-TR" dirty="0" smtClean="0"/>
              <a:t>Özetle</a:t>
            </a:r>
            <a:r>
              <a:rPr lang="tr-TR" altLang="tr-TR" dirty="0"/>
              <a:t> </a:t>
            </a:r>
            <a:r>
              <a:rPr lang="tr-TR" altLang="tr-TR" sz="2800" b="1" dirty="0"/>
              <a:t>mi-foll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6528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sp>
        <p:nvSpPr>
          <p:cNvPr id="7" name="Dikdörtgen Belirtme Çizgisi 6">
            <a:extLst>
              <a:ext uri="{FF2B5EF4-FFF2-40B4-BE49-F238E27FC236}">
                <a16:creationId xmlns:a16="http://schemas.microsoft.com/office/drawing/2014/main" id="{16D345C8-EABA-4063-A73A-24B91B069FDD}"/>
              </a:ext>
            </a:extLst>
          </p:cNvPr>
          <p:cNvSpPr/>
          <p:nvPr/>
        </p:nvSpPr>
        <p:spPr>
          <a:xfrm>
            <a:off x="5277394" y="2762704"/>
            <a:ext cx="4251463" cy="3168650"/>
          </a:xfrm>
          <a:prstGeom prst="wedgeRectCallout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>
                <a:solidFill>
                  <a:schemeClr val="tx1"/>
                </a:solidFill>
              </a:rPr>
              <a:t>Dolayısıyla; BMI</a:t>
            </a:r>
            <a:r>
              <a:rPr lang="tr-T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tr-TR" sz="3200" dirty="0">
                <a:solidFill>
                  <a:schemeClr val="tx1"/>
                </a:solidFill>
              </a:rPr>
              <a:t>25 olan PKOS hastalarında </a:t>
            </a:r>
            <a:r>
              <a:rPr lang="tr-TR" sz="3200" dirty="0">
                <a:solidFill>
                  <a:schemeClr val="tx1"/>
                </a:solidFill>
                <a:cs typeface="Arial" charset="0"/>
              </a:rPr>
              <a:t>oosit ve embriyo kalitesinin arttırılmasına destek</a:t>
            </a:r>
            <a:r>
              <a:rPr lang="tr-TR" sz="3200" dirty="0">
                <a:solidFill>
                  <a:schemeClr val="tx1"/>
                </a:solidFill>
              </a:rPr>
              <a:t> olur.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Dikdörtgen Belirtme Çizgisi 10">
            <a:extLst>
              <a:ext uri="{FF2B5EF4-FFF2-40B4-BE49-F238E27FC236}">
                <a16:creationId xmlns:a16="http://schemas.microsoft.com/office/drawing/2014/main" id="{7FDDA95B-0908-4530-97AF-810B2A06442B}"/>
              </a:ext>
            </a:extLst>
          </p:cNvPr>
          <p:cNvSpPr/>
          <p:nvPr/>
        </p:nvSpPr>
        <p:spPr>
          <a:xfrm>
            <a:off x="1524000" y="1423851"/>
            <a:ext cx="3461068" cy="2882478"/>
          </a:xfrm>
          <a:prstGeom prst="wedgeRectCallout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sz="4000" dirty="0" smtClean="0">
                <a:solidFill>
                  <a:schemeClr val="tx1"/>
                </a:solidFill>
              </a:rPr>
              <a:t>Mi-foll, </a:t>
            </a:r>
            <a:endParaRPr lang="tr-TR" sz="4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tr-TR" sz="4000" dirty="0" smtClean="0">
                <a:solidFill>
                  <a:schemeClr val="tx1"/>
                </a:solidFill>
              </a:rPr>
              <a:t>Miyo, D-Chiro inositol  </a:t>
            </a:r>
            <a:r>
              <a:rPr lang="tr-TR" sz="4000" dirty="0">
                <a:solidFill>
                  <a:schemeClr val="tx1"/>
                </a:solidFill>
              </a:rPr>
              <a:t>ve</a:t>
            </a:r>
          </a:p>
          <a:p>
            <a:pPr eaLnBrk="1" hangingPunct="1">
              <a:defRPr/>
            </a:pPr>
            <a:r>
              <a:rPr lang="tr-TR" sz="4000" dirty="0">
                <a:solidFill>
                  <a:schemeClr val="tx1"/>
                </a:solidFill>
              </a:rPr>
              <a:t>Folik asit içerir</a:t>
            </a:r>
            <a:r>
              <a:rPr lang="tr-TR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69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51" y="12700"/>
            <a:ext cx="2251166" cy="235373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2194559"/>
            <a:ext cx="7223759" cy="4050377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tr-TR" dirty="0" smtClean="0"/>
              <a:t>       Mi-foll ile umutlar yeşersin….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5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sp>
        <p:nvSpPr>
          <p:cNvPr id="9" name="Alt Başlık 8">
            <a:extLst>
              <a:ext uri="{FF2B5EF4-FFF2-40B4-BE49-F238E27FC236}">
                <a16:creationId xmlns:a16="http://schemas.microsoft.com/office/drawing/2014/main" id="{E593D84B-EDF2-4815-8D72-5C920270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9611"/>
            <a:ext cx="9144000" cy="3468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28600" indent="-228600"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ESHRE </a:t>
            </a:r>
            <a:r>
              <a:rPr lang="tr-TR" sz="2800" dirty="0">
                <a:solidFill>
                  <a:schemeClr val="tx1"/>
                </a:solidFill>
              </a:rPr>
              <a:t>/ ASRM (Rotterdam) 2003: 2/3</a:t>
            </a:r>
          </a:p>
          <a:p>
            <a:pPr marL="800100" lvl="1" indent="-342900" algn="l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tr-TR" sz="2800" dirty="0">
                <a:solidFill>
                  <a:schemeClr val="tx1"/>
                </a:solidFill>
              </a:rPr>
              <a:t>Oligomenore veya Anovulasyon</a:t>
            </a:r>
          </a:p>
          <a:p>
            <a:pPr marL="800100" lvl="1" indent="-342900" algn="l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tr-TR" sz="2800" dirty="0">
                <a:solidFill>
                  <a:schemeClr val="tx1"/>
                </a:solidFill>
              </a:rPr>
              <a:t>Hiperandrojenizm </a:t>
            </a:r>
          </a:p>
          <a:p>
            <a:pPr marL="800100" lvl="1" indent="-342900" algn="l" eaLnBrk="1" hangingPunct="1">
              <a:lnSpc>
                <a:spcPct val="80000"/>
              </a:lnSpc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tr-TR" sz="2800" dirty="0">
                <a:solidFill>
                  <a:schemeClr val="tx1"/>
                </a:solidFill>
              </a:rPr>
              <a:t>Ultrasonda PKO görüntüsü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A0E7494-B269-4F8A-83D3-BAE5F754CC28}"/>
              </a:ext>
            </a:extLst>
          </p:cNvPr>
          <p:cNvSpPr/>
          <p:nvPr/>
        </p:nvSpPr>
        <p:spPr>
          <a:xfrm>
            <a:off x="1619793" y="911923"/>
            <a:ext cx="8233068" cy="787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4400" dirty="0">
                <a:solidFill>
                  <a:schemeClr val="tx1"/>
                </a:solidFill>
              </a:rPr>
              <a:t>PKOS TANIMI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2" name="2 Resim" descr="http://www.hormonlar.com/pkousg.jpg">
            <a:extLst>
              <a:ext uri="{FF2B5EF4-FFF2-40B4-BE49-F238E27FC236}">
                <a16:creationId xmlns:a16="http://schemas.microsoft.com/office/drawing/2014/main" id="{0C6F5641-8F5E-4B15-A375-671D85445B0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2663" y="2456722"/>
            <a:ext cx="2809037" cy="27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6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A7CAE9A-4064-4134-BF90-F6A23B5CD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190643"/>
            <a:ext cx="8759080" cy="62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sp>
        <p:nvSpPr>
          <p:cNvPr id="9" name="Alt Başlık 8">
            <a:extLst>
              <a:ext uri="{FF2B5EF4-FFF2-40B4-BE49-F238E27FC236}">
                <a16:creationId xmlns:a16="http://schemas.microsoft.com/office/drawing/2014/main" id="{6E283F28-FF06-4E31-B7B0-8B12C7F25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424"/>
            <a:ext cx="8328861" cy="1476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sz="4400" dirty="0">
                <a:solidFill>
                  <a:schemeClr val="tx1"/>
                </a:solidFill>
              </a:rPr>
              <a:t>FİZYOLOJİK ORAN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1" name="Picture 6" descr="C:\Users\billur.kahyaoglu\Desktop\Launch Meeting_Inofolic Combi\40-1.png">
            <a:extLst>
              <a:ext uri="{FF2B5EF4-FFF2-40B4-BE49-F238E27FC236}">
                <a16:creationId xmlns:a16="http://schemas.microsoft.com/office/drawing/2014/main" id="{1B8835B3-3A54-45B8-BED3-627A38F5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7" y="1945771"/>
            <a:ext cx="94202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3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52CB0D8-0679-4D85-B00F-E9A294ECB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434"/>
            <a:ext cx="8328861" cy="73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sp>
        <p:nvSpPr>
          <p:cNvPr id="9" name="Alt Başlık 8">
            <a:extLst>
              <a:ext uri="{FF2B5EF4-FFF2-40B4-BE49-F238E27FC236}">
                <a16:creationId xmlns:a16="http://schemas.microsoft.com/office/drawing/2014/main" id="{DA0DC997-F99D-45C0-941B-A6509765E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549" y="836023"/>
            <a:ext cx="8076312" cy="4421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r-TR" sz="4400" dirty="0">
                <a:solidFill>
                  <a:schemeClr val="tx1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rPr>
              <a:t>PKOS’ta</a:t>
            </a:r>
          </a:p>
          <a:p>
            <a:pPr algn="ctr" eaLnBrk="1" hangingPunct="1">
              <a:defRPr/>
            </a:pPr>
            <a:r>
              <a:rPr lang="tr-TR" sz="4400" b="1" dirty="0" smtClean="0">
                <a:solidFill>
                  <a:schemeClr val="tx1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rPr>
              <a:t>MİYO </a:t>
            </a:r>
            <a:r>
              <a:rPr lang="tr-TR" sz="4400" b="1" dirty="0">
                <a:solidFill>
                  <a:schemeClr val="tx1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rPr>
              <a:t>ve </a:t>
            </a:r>
            <a:r>
              <a:rPr lang="tr-TR" sz="4400" b="1" dirty="0" smtClean="0">
                <a:solidFill>
                  <a:schemeClr val="tx1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rPr>
              <a:t>D-KİRO İNOZİTOL’UN </a:t>
            </a:r>
            <a:endParaRPr lang="tr-TR" sz="4400" b="1" dirty="0">
              <a:solidFill>
                <a:schemeClr val="tx1"/>
              </a:solidFill>
              <a:latin typeface="Bahnschrift SemiBold" panose="020B0502040204020203" pitchFamily="34" charset="0"/>
              <a:cs typeface="Mongolian Baiti" panose="03000500000000000000" pitchFamily="66" charset="0"/>
            </a:endParaRPr>
          </a:p>
          <a:p>
            <a:pPr algn="ctr" eaLnBrk="1" hangingPunct="1">
              <a:defRPr/>
            </a:pPr>
            <a:r>
              <a:rPr lang="tr-TR" sz="4400" dirty="0">
                <a:solidFill>
                  <a:schemeClr val="tx1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rPr>
              <a:t>ÖNEMİ</a:t>
            </a:r>
            <a:endParaRPr lang="en-US" sz="4400" dirty="0">
              <a:solidFill>
                <a:schemeClr val="tx1"/>
              </a:solidFill>
              <a:latin typeface="Bahnschrift SemiBold" panose="020B0502040204020203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2764CE5-0055-4712-A763-184552BA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339423"/>
            <a:ext cx="8921932" cy="71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47BE601-E296-C6EC-4125-699CC2760CAB}"/>
              </a:ext>
            </a:extLst>
          </p:cNvPr>
          <p:cNvSpPr txBox="1">
            <a:spLocks/>
          </p:cNvSpPr>
          <p:nvPr/>
        </p:nvSpPr>
        <p:spPr>
          <a:xfrm>
            <a:off x="1524000" y="45891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47FE-52A2-39CB-47D0-668ABEC1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339423"/>
            <a:ext cx="1048514" cy="8107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1" y="12700"/>
            <a:ext cx="2356556" cy="2353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5595676"/>
            <a:ext cx="12209417" cy="1262324"/>
          </a:xfrm>
          <a:prstGeom prst="rect">
            <a:avLst/>
          </a:prstGeom>
        </p:spPr>
      </p:pic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9D774886-7792-487D-ABD5-406D961AD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497803"/>
              </p:ext>
            </p:extLst>
          </p:nvPr>
        </p:nvGraphicFramePr>
        <p:xfrm>
          <a:off x="1682487" y="1100184"/>
          <a:ext cx="8011886" cy="453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55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366</Words>
  <Application>Microsoft Office PowerPoint</Application>
  <PresentationFormat>Geniş ekran</PresentationFormat>
  <Paragraphs>80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Bahnschrift SemiBold</vt:lpstr>
      <vt:lpstr>Calibri</vt:lpstr>
      <vt:lpstr>Calibri Light</vt:lpstr>
      <vt:lpstr>Mongolian Baiti</vt:lpstr>
      <vt:lpstr>Wingdings</vt:lpstr>
      <vt:lpstr>Office Theme</vt:lpstr>
      <vt:lpstr>PowerPoint Sunusu</vt:lpstr>
      <vt:lpstr>Mi-foll konu başlıkları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ÖZETLE mi-foll 30 saşe</vt:lpstr>
      <vt:lpstr>        Mi-foll IVF merkezlerine      konumlandırması</vt:lpstr>
      <vt:lpstr>ÖZELLİK ve FAYDA  MESAJLARI</vt:lpstr>
      <vt:lpstr>PowerPoint Sunusu</vt:lpstr>
      <vt:lpstr>PowerPoint Sunusu</vt:lpstr>
      <vt:lpstr>       Mi-foll ile umutlar yeşersin….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-URFANIN SESİ ÖZDAL MATBAACILIK -</dc:creator>
  <cp:lastModifiedBy>Windows Kullanıcısı</cp:lastModifiedBy>
  <cp:revision>63</cp:revision>
  <dcterms:created xsi:type="dcterms:W3CDTF">2022-11-08T14:16:34Z</dcterms:created>
  <dcterms:modified xsi:type="dcterms:W3CDTF">2022-12-28T18:50:20Z</dcterms:modified>
</cp:coreProperties>
</file>