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3" r:id="rId3"/>
    <p:sldId id="316" r:id="rId4"/>
    <p:sldId id="324" r:id="rId5"/>
    <p:sldId id="315" r:id="rId6"/>
    <p:sldId id="317" r:id="rId7"/>
    <p:sldId id="318" r:id="rId8"/>
    <p:sldId id="319" r:id="rId9"/>
    <p:sldId id="320" r:id="rId10"/>
    <p:sldId id="340" r:id="rId11"/>
    <p:sldId id="325" r:id="rId12"/>
    <p:sldId id="321" r:id="rId13"/>
    <p:sldId id="323" r:id="rId14"/>
    <p:sldId id="322" r:id="rId15"/>
    <p:sldId id="326" r:id="rId16"/>
    <p:sldId id="327" r:id="rId17"/>
    <p:sldId id="334" r:id="rId18"/>
    <p:sldId id="339" r:id="rId19"/>
    <p:sldId id="333" r:id="rId20"/>
    <p:sldId id="338" r:id="rId21"/>
    <p:sldId id="337" r:id="rId22"/>
    <p:sldId id="343" r:id="rId23"/>
    <p:sldId id="342" r:id="rId24"/>
    <p:sldId id="341" r:id="rId25"/>
    <p:sldId id="349" r:id="rId26"/>
    <p:sldId id="348" r:id="rId27"/>
    <p:sldId id="344" r:id="rId2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A01B5F2-034E-4F7B-AE64-C87654FCEE9C}">
          <p14:sldIdLst>
            <p14:sldId id="256"/>
            <p14:sldId id="293"/>
            <p14:sldId id="316"/>
            <p14:sldId id="324"/>
            <p14:sldId id="315"/>
            <p14:sldId id="317"/>
            <p14:sldId id="318"/>
            <p14:sldId id="319"/>
            <p14:sldId id="320"/>
            <p14:sldId id="340"/>
            <p14:sldId id="325"/>
            <p14:sldId id="321"/>
            <p14:sldId id="323"/>
            <p14:sldId id="322"/>
            <p14:sldId id="326"/>
            <p14:sldId id="327"/>
            <p14:sldId id="334"/>
            <p14:sldId id="339"/>
            <p14:sldId id="333"/>
            <p14:sldId id="338"/>
            <p14:sldId id="337"/>
            <p14:sldId id="343"/>
            <p14:sldId id="342"/>
            <p14:sldId id="341"/>
            <p14:sldId id="349"/>
            <p14:sldId id="348"/>
            <p14:sldId id="344"/>
          </p14:sldIdLst>
        </p14:section>
        <p14:section name="Untitled Section" id="{89ECD650-89FC-489D-95F8-AA5352F581E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1344"/>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343" autoAdjust="0"/>
  </p:normalViewPr>
  <p:slideViewPr>
    <p:cSldViewPr snapToGrid="0">
      <p:cViewPr varScale="1">
        <p:scale>
          <a:sx n="73" d="100"/>
          <a:sy n="73"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818B7-4B5E-66F2-110E-BFA9DC62812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tr-TR"/>
          </a:p>
        </p:txBody>
      </p:sp>
      <p:sp>
        <p:nvSpPr>
          <p:cNvPr id="3" name="Subtitle 2">
            <a:extLst>
              <a:ext uri="{FF2B5EF4-FFF2-40B4-BE49-F238E27FC236}">
                <a16:creationId xmlns:a16="http://schemas.microsoft.com/office/drawing/2014/main" id="{68317A23-404A-962F-8F42-0E20A9686A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tr-TR"/>
          </a:p>
        </p:txBody>
      </p:sp>
      <p:sp>
        <p:nvSpPr>
          <p:cNvPr id="4" name="Date Placeholder 3">
            <a:extLst>
              <a:ext uri="{FF2B5EF4-FFF2-40B4-BE49-F238E27FC236}">
                <a16:creationId xmlns:a16="http://schemas.microsoft.com/office/drawing/2014/main" id="{07B91821-395B-EE0E-F84C-A2E423D1AF2F}"/>
              </a:ext>
            </a:extLst>
          </p:cNvPr>
          <p:cNvSpPr>
            <a:spLocks noGrp="1"/>
          </p:cNvSpPr>
          <p:nvPr>
            <p:ph type="dt" sz="half" idx="10"/>
          </p:nvPr>
        </p:nvSpPr>
        <p:spPr/>
        <p:txBody>
          <a:bodyPr/>
          <a:lstStyle/>
          <a:p>
            <a:fld id="{609F8011-75EA-487E-9363-7D0219C3DBCE}" type="datetimeFigureOut">
              <a:rPr lang="tr-TR" smtClean="0"/>
              <a:t>28.12.2022</a:t>
            </a:fld>
            <a:endParaRPr lang="tr-TR"/>
          </a:p>
        </p:txBody>
      </p:sp>
      <p:sp>
        <p:nvSpPr>
          <p:cNvPr id="5" name="Footer Placeholder 4">
            <a:extLst>
              <a:ext uri="{FF2B5EF4-FFF2-40B4-BE49-F238E27FC236}">
                <a16:creationId xmlns:a16="http://schemas.microsoft.com/office/drawing/2014/main" id="{D486641E-2B96-C556-402F-8879D9F275FB}"/>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AD9C7F93-C7CA-761D-80A2-798FFE17F9C4}"/>
              </a:ext>
            </a:extLst>
          </p:cNvPr>
          <p:cNvSpPr>
            <a:spLocks noGrp="1"/>
          </p:cNvSpPr>
          <p:nvPr>
            <p:ph type="sldNum" sz="quarter" idx="12"/>
          </p:nvPr>
        </p:nvSpPr>
        <p:spPr/>
        <p:txBody>
          <a:bodyPr/>
          <a:lstStyle/>
          <a:p>
            <a:fld id="{0EC4A31E-8D0E-41CB-B6F8-0B3435174CCA}" type="slidenum">
              <a:rPr lang="tr-TR" smtClean="0"/>
              <a:t>‹#›</a:t>
            </a:fld>
            <a:endParaRPr lang="tr-TR"/>
          </a:p>
        </p:txBody>
      </p:sp>
    </p:spTree>
    <p:extLst>
      <p:ext uri="{BB962C8B-B14F-4D97-AF65-F5344CB8AC3E}">
        <p14:creationId xmlns:p14="http://schemas.microsoft.com/office/powerpoint/2010/main" val="4168104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080FA-6750-6C72-28AF-4232788762B8}"/>
              </a:ext>
            </a:extLst>
          </p:cNvPr>
          <p:cNvSpPr>
            <a:spLocks noGrp="1"/>
          </p:cNvSpPr>
          <p:nvPr>
            <p:ph type="title"/>
          </p:nvPr>
        </p:nvSpPr>
        <p:spPr/>
        <p:txBody>
          <a:bodyPr/>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50534CD2-DF40-1297-15DA-A001621D24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030D720F-3A55-709F-004F-2DBB56EB7602}"/>
              </a:ext>
            </a:extLst>
          </p:cNvPr>
          <p:cNvSpPr>
            <a:spLocks noGrp="1"/>
          </p:cNvSpPr>
          <p:nvPr>
            <p:ph type="dt" sz="half" idx="10"/>
          </p:nvPr>
        </p:nvSpPr>
        <p:spPr/>
        <p:txBody>
          <a:bodyPr/>
          <a:lstStyle/>
          <a:p>
            <a:fld id="{609F8011-75EA-487E-9363-7D0219C3DBCE}" type="datetimeFigureOut">
              <a:rPr lang="tr-TR" smtClean="0"/>
              <a:t>28.12.2022</a:t>
            </a:fld>
            <a:endParaRPr lang="tr-TR"/>
          </a:p>
        </p:txBody>
      </p:sp>
      <p:sp>
        <p:nvSpPr>
          <p:cNvPr id="5" name="Footer Placeholder 4">
            <a:extLst>
              <a:ext uri="{FF2B5EF4-FFF2-40B4-BE49-F238E27FC236}">
                <a16:creationId xmlns:a16="http://schemas.microsoft.com/office/drawing/2014/main" id="{3BE85DE2-6450-4C41-C42F-34D601695FF3}"/>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C851362D-9C8C-AE61-50C5-90540A4BE473}"/>
              </a:ext>
            </a:extLst>
          </p:cNvPr>
          <p:cNvSpPr>
            <a:spLocks noGrp="1"/>
          </p:cNvSpPr>
          <p:nvPr>
            <p:ph type="sldNum" sz="quarter" idx="12"/>
          </p:nvPr>
        </p:nvSpPr>
        <p:spPr/>
        <p:txBody>
          <a:bodyPr/>
          <a:lstStyle/>
          <a:p>
            <a:fld id="{0EC4A31E-8D0E-41CB-B6F8-0B3435174CCA}" type="slidenum">
              <a:rPr lang="tr-TR" smtClean="0"/>
              <a:t>‹#›</a:t>
            </a:fld>
            <a:endParaRPr lang="tr-TR"/>
          </a:p>
        </p:txBody>
      </p:sp>
    </p:spTree>
    <p:extLst>
      <p:ext uri="{BB962C8B-B14F-4D97-AF65-F5344CB8AC3E}">
        <p14:creationId xmlns:p14="http://schemas.microsoft.com/office/powerpoint/2010/main" val="1503379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A54D80-9DEC-D45B-814E-2D6ACEFD2DA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A1D420BD-E0A3-AAB5-FF44-DF1B35A435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60390CAB-78B4-DE50-A23C-B72E33E5EC2A}"/>
              </a:ext>
            </a:extLst>
          </p:cNvPr>
          <p:cNvSpPr>
            <a:spLocks noGrp="1"/>
          </p:cNvSpPr>
          <p:nvPr>
            <p:ph type="dt" sz="half" idx="10"/>
          </p:nvPr>
        </p:nvSpPr>
        <p:spPr/>
        <p:txBody>
          <a:bodyPr/>
          <a:lstStyle/>
          <a:p>
            <a:fld id="{609F8011-75EA-487E-9363-7D0219C3DBCE}" type="datetimeFigureOut">
              <a:rPr lang="tr-TR" smtClean="0"/>
              <a:t>28.12.2022</a:t>
            </a:fld>
            <a:endParaRPr lang="tr-TR"/>
          </a:p>
        </p:txBody>
      </p:sp>
      <p:sp>
        <p:nvSpPr>
          <p:cNvPr id="5" name="Footer Placeholder 4">
            <a:extLst>
              <a:ext uri="{FF2B5EF4-FFF2-40B4-BE49-F238E27FC236}">
                <a16:creationId xmlns:a16="http://schemas.microsoft.com/office/drawing/2014/main" id="{3EE50F21-9A22-8C88-5DD2-F1C323311211}"/>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8B98DE08-E337-98F3-F766-85B6D5306873}"/>
              </a:ext>
            </a:extLst>
          </p:cNvPr>
          <p:cNvSpPr>
            <a:spLocks noGrp="1"/>
          </p:cNvSpPr>
          <p:nvPr>
            <p:ph type="sldNum" sz="quarter" idx="12"/>
          </p:nvPr>
        </p:nvSpPr>
        <p:spPr/>
        <p:txBody>
          <a:bodyPr/>
          <a:lstStyle/>
          <a:p>
            <a:fld id="{0EC4A31E-8D0E-41CB-B6F8-0B3435174CCA}" type="slidenum">
              <a:rPr lang="tr-TR" smtClean="0"/>
              <a:t>‹#›</a:t>
            </a:fld>
            <a:endParaRPr lang="tr-TR"/>
          </a:p>
        </p:txBody>
      </p:sp>
    </p:spTree>
    <p:extLst>
      <p:ext uri="{BB962C8B-B14F-4D97-AF65-F5344CB8AC3E}">
        <p14:creationId xmlns:p14="http://schemas.microsoft.com/office/powerpoint/2010/main" val="51811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C83FB-5226-13A0-0906-AD4EEA2F49F3}"/>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1D8620F3-D1BE-1A37-9215-C18188FBB18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BC9880D8-E80A-9222-7119-BA411D5D3F79}"/>
              </a:ext>
            </a:extLst>
          </p:cNvPr>
          <p:cNvSpPr>
            <a:spLocks noGrp="1"/>
          </p:cNvSpPr>
          <p:nvPr>
            <p:ph type="dt" sz="half" idx="10"/>
          </p:nvPr>
        </p:nvSpPr>
        <p:spPr/>
        <p:txBody>
          <a:bodyPr/>
          <a:lstStyle/>
          <a:p>
            <a:fld id="{609F8011-75EA-487E-9363-7D0219C3DBCE}" type="datetimeFigureOut">
              <a:rPr lang="tr-TR" smtClean="0"/>
              <a:t>28.12.2022</a:t>
            </a:fld>
            <a:endParaRPr lang="tr-TR"/>
          </a:p>
        </p:txBody>
      </p:sp>
      <p:sp>
        <p:nvSpPr>
          <p:cNvPr id="5" name="Footer Placeholder 4">
            <a:extLst>
              <a:ext uri="{FF2B5EF4-FFF2-40B4-BE49-F238E27FC236}">
                <a16:creationId xmlns:a16="http://schemas.microsoft.com/office/drawing/2014/main" id="{73EECBAF-E7EE-34E0-8D89-83839DAF3449}"/>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E816767B-FDE0-89B0-93FE-33C4428999F1}"/>
              </a:ext>
            </a:extLst>
          </p:cNvPr>
          <p:cNvSpPr>
            <a:spLocks noGrp="1"/>
          </p:cNvSpPr>
          <p:nvPr>
            <p:ph type="sldNum" sz="quarter" idx="12"/>
          </p:nvPr>
        </p:nvSpPr>
        <p:spPr/>
        <p:txBody>
          <a:bodyPr/>
          <a:lstStyle/>
          <a:p>
            <a:fld id="{0EC4A31E-8D0E-41CB-B6F8-0B3435174CCA}" type="slidenum">
              <a:rPr lang="tr-TR" smtClean="0"/>
              <a:t>‹#›</a:t>
            </a:fld>
            <a:endParaRPr lang="tr-TR"/>
          </a:p>
        </p:txBody>
      </p:sp>
    </p:spTree>
    <p:extLst>
      <p:ext uri="{BB962C8B-B14F-4D97-AF65-F5344CB8AC3E}">
        <p14:creationId xmlns:p14="http://schemas.microsoft.com/office/powerpoint/2010/main" val="3980049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F61DC-1D75-646C-AEB4-EF0782DFA4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tr-TR"/>
          </a:p>
        </p:txBody>
      </p:sp>
      <p:sp>
        <p:nvSpPr>
          <p:cNvPr id="3" name="Text Placeholder 2">
            <a:extLst>
              <a:ext uri="{FF2B5EF4-FFF2-40B4-BE49-F238E27FC236}">
                <a16:creationId xmlns:a16="http://schemas.microsoft.com/office/drawing/2014/main" id="{EBB5EE4B-B0B7-92E6-48FC-F0D80DC9E8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6287539-7B64-D6A6-5173-15D8673F0C47}"/>
              </a:ext>
            </a:extLst>
          </p:cNvPr>
          <p:cNvSpPr>
            <a:spLocks noGrp="1"/>
          </p:cNvSpPr>
          <p:nvPr>
            <p:ph type="dt" sz="half" idx="10"/>
          </p:nvPr>
        </p:nvSpPr>
        <p:spPr/>
        <p:txBody>
          <a:bodyPr/>
          <a:lstStyle/>
          <a:p>
            <a:fld id="{609F8011-75EA-487E-9363-7D0219C3DBCE}" type="datetimeFigureOut">
              <a:rPr lang="tr-TR" smtClean="0"/>
              <a:t>28.12.2022</a:t>
            </a:fld>
            <a:endParaRPr lang="tr-TR"/>
          </a:p>
        </p:txBody>
      </p:sp>
      <p:sp>
        <p:nvSpPr>
          <p:cNvPr id="5" name="Footer Placeholder 4">
            <a:extLst>
              <a:ext uri="{FF2B5EF4-FFF2-40B4-BE49-F238E27FC236}">
                <a16:creationId xmlns:a16="http://schemas.microsoft.com/office/drawing/2014/main" id="{208F994A-0257-CC81-66F8-B5DA81B4075E}"/>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1C4B5EA0-D8CE-7DD1-5590-AC0103800147}"/>
              </a:ext>
            </a:extLst>
          </p:cNvPr>
          <p:cNvSpPr>
            <a:spLocks noGrp="1"/>
          </p:cNvSpPr>
          <p:nvPr>
            <p:ph type="sldNum" sz="quarter" idx="12"/>
          </p:nvPr>
        </p:nvSpPr>
        <p:spPr/>
        <p:txBody>
          <a:bodyPr/>
          <a:lstStyle/>
          <a:p>
            <a:fld id="{0EC4A31E-8D0E-41CB-B6F8-0B3435174CCA}" type="slidenum">
              <a:rPr lang="tr-TR" smtClean="0"/>
              <a:t>‹#›</a:t>
            </a:fld>
            <a:endParaRPr lang="tr-TR"/>
          </a:p>
        </p:txBody>
      </p:sp>
    </p:spTree>
    <p:extLst>
      <p:ext uri="{BB962C8B-B14F-4D97-AF65-F5344CB8AC3E}">
        <p14:creationId xmlns:p14="http://schemas.microsoft.com/office/powerpoint/2010/main" val="1244670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0FF8F-857F-64DB-63BC-F2EDEF44466E}"/>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4521133A-D645-7EA8-F299-954086D4A2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a:extLst>
              <a:ext uri="{FF2B5EF4-FFF2-40B4-BE49-F238E27FC236}">
                <a16:creationId xmlns:a16="http://schemas.microsoft.com/office/drawing/2014/main" id="{EFE8B84A-174D-7506-DB47-ED668254141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Date Placeholder 4">
            <a:extLst>
              <a:ext uri="{FF2B5EF4-FFF2-40B4-BE49-F238E27FC236}">
                <a16:creationId xmlns:a16="http://schemas.microsoft.com/office/drawing/2014/main" id="{709E078C-EEB4-B872-E235-8BE2723971F2}"/>
              </a:ext>
            </a:extLst>
          </p:cNvPr>
          <p:cNvSpPr>
            <a:spLocks noGrp="1"/>
          </p:cNvSpPr>
          <p:nvPr>
            <p:ph type="dt" sz="half" idx="10"/>
          </p:nvPr>
        </p:nvSpPr>
        <p:spPr/>
        <p:txBody>
          <a:bodyPr/>
          <a:lstStyle/>
          <a:p>
            <a:fld id="{609F8011-75EA-487E-9363-7D0219C3DBCE}" type="datetimeFigureOut">
              <a:rPr lang="tr-TR" smtClean="0"/>
              <a:t>28.12.2022</a:t>
            </a:fld>
            <a:endParaRPr lang="tr-TR"/>
          </a:p>
        </p:txBody>
      </p:sp>
      <p:sp>
        <p:nvSpPr>
          <p:cNvPr id="6" name="Footer Placeholder 5">
            <a:extLst>
              <a:ext uri="{FF2B5EF4-FFF2-40B4-BE49-F238E27FC236}">
                <a16:creationId xmlns:a16="http://schemas.microsoft.com/office/drawing/2014/main" id="{795B617D-B02A-A406-7C33-2E1E8C8D5D45}"/>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350F32E9-FDAA-63CD-F00A-151287F1C61E}"/>
              </a:ext>
            </a:extLst>
          </p:cNvPr>
          <p:cNvSpPr>
            <a:spLocks noGrp="1"/>
          </p:cNvSpPr>
          <p:nvPr>
            <p:ph type="sldNum" sz="quarter" idx="12"/>
          </p:nvPr>
        </p:nvSpPr>
        <p:spPr/>
        <p:txBody>
          <a:bodyPr/>
          <a:lstStyle/>
          <a:p>
            <a:fld id="{0EC4A31E-8D0E-41CB-B6F8-0B3435174CCA}" type="slidenum">
              <a:rPr lang="tr-TR" smtClean="0"/>
              <a:t>‹#›</a:t>
            </a:fld>
            <a:endParaRPr lang="tr-TR"/>
          </a:p>
        </p:txBody>
      </p:sp>
    </p:spTree>
    <p:extLst>
      <p:ext uri="{BB962C8B-B14F-4D97-AF65-F5344CB8AC3E}">
        <p14:creationId xmlns:p14="http://schemas.microsoft.com/office/powerpoint/2010/main" val="3583024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062B8-D427-946D-3756-915FBC241BDB}"/>
              </a:ext>
            </a:extLst>
          </p:cNvPr>
          <p:cNvSpPr>
            <a:spLocks noGrp="1"/>
          </p:cNvSpPr>
          <p:nvPr>
            <p:ph type="title"/>
          </p:nvPr>
        </p:nvSpPr>
        <p:spPr>
          <a:xfrm>
            <a:off x="839788" y="365125"/>
            <a:ext cx="10515600" cy="1325563"/>
          </a:xfrm>
        </p:spPr>
        <p:txBody>
          <a:bodyPr/>
          <a:lstStyle/>
          <a:p>
            <a:r>
              <a:rPr lang="en-US"/>
              <a:t>Click to edit Master title style</a:t>
            </a:r>
            <a:endParaRPr lang="tr-TR"/>
          </a:p>
        </p:txBody>
      </p:sp>
      <p:sp>
        <p:nvSpPr>
          <p:cNvPr id="3" name="Text Placeholder 2">
            <a:extLst>
              <a:ext uri="{FF2B5EF4-FFF2-40B4-BE49-F238E27FC236}">
                <a16:creationId xmlns:a16="http://schemas.microsoft.com/office/drawing/2014/main" id="{7FB8A789-A3D1-AA9C-EE45-0310642B4C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AAC573-33D5-8BB3-E3A8-3E6B3B1CD70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Text Placeholder 4">
            <a:extLst>
              <a:ext uri="{FF2B5EF4-FFF2-40B4-BE49-F238E27FC236}">
                <a16:creationId xmlns:a16="http://schemas.microsoft.com/office/drawing/2014/main" id="{1FFD9767-AB55-B72A-C6D2-B287C6E2D4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1C22C71-AD6C-A6CA-1A24-FA955CA34A4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7" name="Date Placeholder 6">
            <a:extLst>
              <a:ext uri="{FF2B5EF4-FFF2-40B4-BE49-F238E27FC236}">
                <a16:creationId xmlns:a16="http://schemas.microsoft.com/office/drawing/2014/main" id="{D4961728-9F1D-674E-F0B7-D0CF18E5B11C}"/>
              </a:ext>
            </a:extLst>
          </p:cNvPr>
          <p:cNvSpPr>
            <a:spLocks noGrp="1"/>
          </p:cNvSpPr>
          <p:nvPr>
            <p:ph type="dt" sz="half" idx="10"/>
          </p:nvPr>
        </p:nvSpPr>
        <p:spPr/>
        <p:txBody>
          <a:bodyPr/>
          <a:lstStyle/>
          <a:p>
            <a:fld id="{609F8011-75EA-487E-9363-7D0219C3DBCE}" type="datetimeFigureOut">
              <a:rPr lang="tr-TR" smtClean="0"/>
              <a:t>28.12.2022</a:t>
            </a:fld>
            <a:endParaRPr lang="tr-TR"/>
          </a:p>
        </p:txBody>
      </p:sp>
      <p:sp>
        <p:nvSpPr>
          <p:cNvPr id="8" name="Footer Placeholder 7">
            <a:extLst>
              <a:ext uri="{FF2B5EF4-FFF2-40B4-BE49-F238E27FC236}">
                <a16:creationId xmlns:a16="http://schemas.microsoft.com/office/drawing/2014/main" id="{567CFB1B-E40F-4FC9-18F4-2BFB1EE9B763}"/>
              </a:ext>
            </a:extLst>
          </p:cNvPr>
          <p:cNvSpPr>
            <a:spLocks noGrp="1"/>
          </p:cNvSpPr>
          <p:nvPr>
            <p:ph type="ftr" sz="quarter" idx="11"/>
          </p:nvPr>
        </p:nvSpPr>
        <p:spPr/>
        <p:txBody>
          <a:bodyPr/>
          <a:lstStyle/>
          <a:p>
            <a:endParaRPr lang="tr-TR"/>
          </a:p>
        </p:txBody>
      </p:sp>
      <p:sp>
        <p:nvSpPr>
          <p:cNvPr id="9" name="Slide Number Placeholder 8">
            <a:extLst>
              <a:ext uri="{FF2B5EF4-FFF2-40B4-BE49-F238E27FC236}">
                <a16:creationId xmlns:a16="http://schemas.microsoft.com/office/drawing/2014/main" id="{3FB9332A-BB6C-96F1-7661-DD1033039FAF}"/>
              </a:ext>
            </a:extLst>
          </p:cNvPr>
          <p:cNvSpPr>
            <a:spLocks noGrp="1"/>
          </p:cNvSpPr>
          <p:nvPr>
            <p:ph type="sldNum" sz="quarter" idx="12"/>
          </p:nvPr>
        </p:nvSpPr>
        <p:spPr/>
        <p:txBody>
          <a:bodyPr/>
          <a:lstStyle/>
          <a:p>
            <a:fld id="{0EC4A31E-8D0E-41CB-B6F8-0B3435174CCA}" type="slidenum">
              <a:rPr lang="tr-TR" smtClean="0"/>
              <a:t>‹#›</a:t>
            </a:fld>
            <a:endParaRPr lang="tr-TR"/>
          </a:p>
        </p:txBody>
      </p:sp>
    </p:spTree>
    <p:extLst>
      <p:ext uri="{BB962C8B-B14F-4D97-AF65-F5344CB8AC3E}">
        <p14:creationId xmlns:p14="http://schemas.microsoft.com/office/powerpoint/2010/main" val="3063598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14DAD-EE80-20A4-EDCD-66D32246F3A8}"/>
              </a:ext>
            </a:extLst>
          </p:cNvPr>
          <p:cNvSpPr>
            <a:spLocks noGrp="1"/>
          </p:cNvSpPr>
          <p:nvPr>
            <p:ph type="title"/>
          </p:nvPr>
        </p:nvSpPr>
        <p:spPr/>
        <p:txBody>
          <a:bodyPr/>
          <a:lstStyle/>
          <a:p>
            <a:r>
              <a:rPr lang="en-US"/>
              <a:t>Click to edit Master title style</a:t>
            </a:r>
            <a:endParaRPr lang="tr-TR"/>
          </a:p>
        </p:txBody>
      </p:sp>
      <p:sp>
        <p:nvSpPr>
          <p:cNvPr id="3" name="Date Placeholder 2">
            <a:extLst>
              <a:ext uri="{FF2B5EF4-FFF2-40B4-BE49-F238E27FC236}">
                <a16:creationId xmlns:a16="http://schemas.microsoft.com/office/drawing/2014/main" id="{2A7D6890-1D6F-F360-A0AA-1FB6AF019B3A}"/>
              </a:ext>
            </a:extLst>
          </p:cNvPr>
          <p:cNvSpPr>
            <a:spLocks noGrp="1"/>
          </p:cNvSpPr>
          <p:nvPr>
            <p:ph type="dt" sz="half" idx="10"/>
          </p:nvPr>
        </p:nvSpPr>
        <p:spPr/>
        <p:txBody>
          <a:bodyPr/>
          <a:lstStyle/>
          <a:p>
            <a:fld id="{609F8011-75EA-487E-9363-7D0219C3DBCE}" type="datetimeFigureOut">
              <a:rPr lang="tr-TR" smtClean="0"/>
              <a:t>28.12.2022</a:t>
            </a:fld>
            <a:endParaRPr lang="tr-TR"/>
          </a:p>
        </p:txBody>
      </p:sp>
      <p:sp>
        <p:nvSpPr>
          <p:cNvPr id="4" name="Footer Placeholder 3">
            <a:extLst>
              <a:ext uri="{FF2B5EF4-FFF2-40B4-BE49-F238E27FC236}">
                <a16:creationId xmlns:a16="http://schemas.microsoft.com/office/drawing/2014/main" id="{720E67CC-35CB-7047-58B1-66A3AA465ABE}"/>
              </a:ext>
            </a:extLst>
          </p:cNvPr>
          <p:cNvSpPr>
            <a:spLocks noGrp="1"/>
          </p:cNvSpPr>
          <p:nvPr>
            <p:ph type="ftr" sz="quarter" idx="11"/>
          </p:nvPr>
        </p:nvSpPr>
        <p:spPr/>
        <p:txBody>
          <a:bodyPr/>
          <a:lstStyle/>
          <a:p>
            <a:endParaRPr lang="tr-TR"/>
          </a:p>
        </p:txBody>
      </p:sp>
      <p:sp>
        <p:nvSpPr>
          <p:cNvPr id="5" name="Slide Number Placeholder 4">
            <a:extLst>
              <a:ext uri="{FF2B5EF4-FFF2-40B4-BE49-F238E27FC236}">
                <a16:creationId xmlns:a16="http://schemas.microsoft.com/office/drawing/2014/main" id="{F54D9158-CE25-E093-D9D5-7CD1D932DFE9}"/>
              </a:ext>
            </a:extLst>
          </p:cNvPr>
          <p:cNvSpPr>
            <a:spLocks noGrp="1"/>
          </p:cNvSpPr>
          <p:nvPr>
            <p:ph type="sldNum" sz="quarter" idx="12"/>
          </p:nvPr>
        </p:nvSpPr>
        <p:spPr/>
        <p:txBody>
          <a:bodyPr/>
          <a:lstStyle/>
          <a:p>
            <a:fld id="{0EC4A31E-8D0E-41CB-B6F8-0B3435174CCA}" type="slidenum">
              <a:rPr lang="tr-TR" smtClean="0"/>
              <a:t>‹#›</a:t>
            </a:fld>
            <a:endParaRPr lang="tr-TR"/>
          </a:p>
        </p:txBody>
      </p:sp>
    </p:spTree>
    <p:extLst>
      <p:ext uri="{BB962C8B-B14F-4D97-AF65-F5344CB8AC3E}">
        <p14:creationId xmlns:p14="http://schemas.microsoft.com/office/powerpoint/2010/main" val="215721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E1D8D3-3D38-6274-873E-B9489C48CA41}"/>
              </a:ext>
            </a:extLst>
          </p:cNvPr>
          <p:cNvSpPr>
            <a:spLocks noGrp="1"/>
          </p:cNvSpPr>
          <p:nvPr>
            <p:ph type="dt" sz="half" idx="10"/>
          </p:nvPr>
        </p:nvSpPr>
        <p:spPr/>
        <p:txBody>
          <a:bodyPr/>
          <a:lstStyle/>
          <a:p>
            <a:fld id="{609F8011-75EA-487E-9363-7D0219C3DBCE}" type="datetimeFigureOut">
              <a:rPr lang="tr-TR" smtClean="0"/>
              <a:t>28.12.2022</a:t>
            </a:fld>
            <a:endParaRPr lang="tr-TR"/>
          </a:p>
        </p:txBody>
      </p:sp>
      <p:sp>
        <p:nvSpPr>
          <p:cNvPr id="3" name="Footer Placeholder 2">
            <a:extLst>
              <a:ext uri="{FF2B5EF4-FFF2-40B4-BE49-F238E27FC236}">
                <a16:creationId xmlns:a16="http://schemas.microsoft.com/office/drawing/2014/main" id="{DDF6C82D-6F06-050A-9088-7CA6B9C821B0}"/>
              </a:ext>
            </a:extLst>
          </p:cNvPr>
          <p:cNvSpPr>
            <a:spLocks noGrp="1"/>
          </p:cNvSpPr>
          <p:nvPr>
            <p:ph type="ftr" sz="quarter" idx="11"/>
          </p:nvPr>
        </p:nvSpPr>
        <p:spPr/>
        <p:txBody>
          <a:bodyPr/>
          <a:lstStyle/>
          <a:p>
            <a:endParaRPr lang="tr-TR"/>
          </a:p>
        </p:txBody>
      </p:sp>
      <p:sp>
        <p:nvSpPr>
          <p:cNvPr id="4" name="Slide Number Placeholder 3">
            <a:extLst>
              <a:ext uri="{FF2B5EF4-FFF2-40B4-BE49-F238E27FC236}">
                <a16:creationId xmlns:a16="http://schemas.microsoft.com/office/drawing/2014/main" id="{D150363F-8A53-8200-D0B9-9B9EAF4D20FD}"/>
              </a:ext>
            </a:extLst>
          </p:cNvPr>
          <p:cNvSpPr>
            <a:spLocks noGrp="1"/>
          </p:cNvSpPr>
          <p:nvPr>
            <p:ph type="sldNum" sz="quarter" idx="12"/>
          </p:nvPr>
        </p:nvSpPr>
        <p:spPr/>
        <p:txBody>
          <a:bodyPr/>
          <a:lstStyle/>
          <a:p>
            <a:fld id="{0EC4A31E-8D0E-41CB-B6F8-0B3435174CCA}" type="slidenum">
              <a:rPr lang="tr-TR" smtClean="0"/>
              <a:t>‹#›</a:t>
            </a:fld>
            <a:endParaRPr lang="tr-TR"/>
          </a:p>
        </p:txBody>
      </p:sp>
    </p:spTree>
    <p:extLst>
      <p:ext uri="{BB962C8B-B14F-4D97-AF65-F5344CB8AC3E}">
        <p14:creationId xmlns:p14="http://schemas.microsoft.com/office/powerpoint/2010/main" val="2760203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6A234-F821-C911-6376-541A4E8D82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Content Placeholder 2">
            <a:extLst>
              <a:ext uri="{FF2B5EF4-FFF2-40B4-BE49-F238E27FC236}">
                <a16:creationId xmlns:a16="http://schemas.microsoft.com/office/drawing/2014/main" id="{83D845F2-37BF-006E-1263-ECDB472544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Text Placeholder 3">
            <a:extLst>
              <a:ext uri="{FF2B5EF4-FFF2-40B4-BE49-F238E27FC236}">
                <a16:creationId xmlns:a16="http://schemas.microsoft.com/office/drawing/2014/main" id="{094E012E-0701-DDE8-55E9-CE51F68607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050173-5469-2CD0-73BD-77529A93B075}"/>
              </a:ext>
            </a:extLst>
          </p:cNvPr>
          <p:cNvSpPr>
            <a:spLocks noGrp="1"/>
          </p:cNvSpPr>
          <p:nvPr>
            <p:ph type="dt" sz="half" idx="10"/>
          </p:nvPr>
        </p:nvSpPr>
        <p:spPr/>
        <p:txBody>
          <a:bodyPr/>
          <a:lstStyle/>
          <a:p>
            <a:fld id="{609F8011-75EA-487E-9363-7D0219C3DBCE}" type="datetimeFigureOut">
              <a:rPr lang="tr-TR" smtClean="0"/>
              <a:t>28.12.2022</a:t>
            </a:fld>
            <a:endParaRPr lang="tr-TR"/>
          </a:p>
        </p:txBody>
      </p:sp>
      <p:sp>
        <p:nvSpPr>
          <p:cNvPr id="6" name="Footer Placeholder 5">
            <a:extLst>
              <a:ext uri="{FF2B5EF4-FFF2-40B4-BE49-F238E27FC236}">
                <a16:creationId xmlns:a16="http://schemas.microsoft.com/office/drawing/2014/main" id="{D39DC8FB-A621-B67C-A082-A37BC799F6C3}"/>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1F38A3CB-1859-9B2A-3BA8-F0A522808694}"/>
              </a:ext>
            </a:extLst>
          </p:cNvPr>
          <p:cNvSpPr>
            <a:spLocks noGrp="1"/>
          </p:cNvSpPr>
          <p:nvPr>
            <p:ph type="sldNum" sz="quarter" idx="12"/>
          </p:nvPr>
        </p:nvSpPr>
        <p:spPr/>
        <p:txBody>
          <a:bodyPr/>
          <a:lstStyle/>
          <a:p>
            <a:fld id="{0EC4A31E-8D0E-41CB-B6F8-0B3435174CCA}" type="slidenum">
              <a:rPr lang="tr-TR" smtClean="0"/>
              <a:t>‹#›</a:t>
            </a:fld>
            <a:endParaRPr lang="tr-TR"/>
          </a:p>
        </p:txBody>
      </p:sp>
    </p:spTree>
    <p:extLst>
      <p:ext uri="{BB962C8B-B14F-4D97-AF65-F5344CB8AC3E}">
        <p14:creationId xmlns:p14="http://schemas.microsoft.com/office/powerpoint/2010/main" val="827564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FC98-3960-8680-2D23-C4BE5977D0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Picture Placeholder 2">
            <a:extLst>
              <a:ext uri="{FF2B5EF4-FFF2-40B4-BE49-F238E27FC236}">
                <a16:creationId xmlns:a16="http://schemas.microsoft.com/office/drawing/2014/main" id="{6FCA9251-718C-E022-2A94-B90CCC5D13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a:extLst>
              <a:ext uri="{FF2B5EF4-FFF2-40B4-BE49-F238E27FC236}">
                <a16:creationId xmlns:a16="http://schemas.microsoft.com/office/drawing/2014/main" id="{8DA5790D-EE31-D50C-7D07-C83C3A95C9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10D2E9-36A0-88F7-9230-E9568B55B4A3}"/>
              </a:ext>
            </a:extLst>
          </p:cNvPr>
          <p:cNvSpPr>
            <a:spLocks noGrp="1"/>
          </p:cNvSpPr>
          <p:nvPr>
            <p:ph type="dt" sz="half" idx="10"/>
          </p:nvPr>
        </p:nvSpPr>
        <p:spPr/>
        <p:txBody>
          <a:bodyPr/>
          <a:lstStyle/>
          <a:p>
            <a:fld id="{609F8011-75EA-487E-9363-7D0219C3DBCE}" type="datetimeFigureOut">
              <a:rPr lang="tr-TR" smtClean="0"/>
              <a:t>28.12.2022</a:t>
            </a:fld>
            <a:endParaRPr lang="tr-TR"/>
          </a:p>
        </p:txBody>
      </p:sp>
      <p:sp>
        <p:nvSpPr>
          <p:cNvPr id="6" name="Footer Placeholder 5">
            <a:extLst>
              <a:ext uri="{FF2B5EF4-FFF2-40B4-BE49-F238E27FC236}">
                <a16:creationId xmlns:a16="http://schemas.microsoft.com/office/drawing/2014/main" id="{0DB8175D-1429-3787-F8D3-C54E2A85B752}"/>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0D0A683F-FF90-5EFD-E96B-6F6194592F9E}"/>
              </a:ext>
            </a:extLst>
          </p:cNvPr>
          <p:cNvSpPr>
            <a:spLocks noGrp="1"/>
          </p:cNvSpPr>
          <p:nvPr>
            <p:ph type="sldNum" sz="quarter" idx="12"/>
          </p:nvPr>
        </p:nvSpPr>
        <p:spPr/>
        <p:txBody>
          <a:bodyPr/>
          <a:lstStyle/>
          <a:p>
            <a:fld id="{0EC4A31E-8D0E-41CB-B6F8-0B3435174CCA}" type="slidenum">
              <a:rPr lang="tr-TR" smtClean="0"/>
              <a:t>‹#›</a:t>
            </a:fld>
            <a:endParaRPr lang="tr-TR"/>
          </a:p>
        </p:txBody>
      </p:sp>
    </p:spTree>
    <p:extLst>
      <p:ext uri="{BB962C8B-B14F-4D97-AF65-F5344CB8AC3E}">
        <p14:creationId xmlns:p14="http://schemas.microsoft.com/office/powerpoint/2010/main" val="3156288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alpha val="44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E4068A-AD12-6CB9-D75B-9C7C852F71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tr-TR"/>
          </a:p>
        </p:txBody>
      </p:sp>
      <p:sp>
        <p:nvSpPr>
          <p:cNvPr id="3" name="Text Placeholder 2">
            <a:extLst>
              <a:ext uri="{FF2B5EF4-FFF2-40B4-BE49-F238E27FC236}">
                <a16:creationId xmlns:a16="http://schemas.microsoft.com/office/drawing/2014/main" id="{9B620A64-3F3F-F96D-3FE8-2EEDAD6F30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AA3B58D1-BC3D-0BCD-D89D-2E772AA0F4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9F8011-75EA-487E-9363-7D0219C3DBCE}" type="datetimeFigureOut">
              <a:rPr lang="tr-TR" smtClean="0"/>
              <a:t>28.12.2022</a:t>
            </a:fld>
            <a:endParaRPr lang="tr-TR"/>
          </a:p>
        </p:txBody>
      </p:sp>
      <p:sp>
        <p:nvSpPr>
          <p:cNvPr id="5" name="Footer Placeholder 4">
            <a:extLst>
              <a:ext uri="{FF2B5EF4-FFF2-40B4-BE49-F238E27FC236}">
                <a16:creationId xmlns:a16="http://schemas.microsoft.com/office/drawing/2014/main" id="{C1432180-9497-B006-BADD-39450F9E44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a:extLst>
              <a:ext uri="{FF2B5EF4-FFF2-40B4-BE49-F238E27FC236}">
                <a16:creationId xmlns:a16="http://schemas.microsoft.com/office/drawing/2014/main" id="{92BAEFBD-71FD-0A18-8E0A-CC0824FA42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C4A31E-8D0E-41CB-B6F8-0B3435174CCA}" type="slidenum">
              <a:rPr lang="tr-TR" smtClean="0"/>
              <a:t>‹#›</a:t>
            </a:fld>
            <a:endParaRPr lang="tr-TR"/>
          </a:p>
        </p:txBody>
      </p:sp>
    </p:spTree>
    <p:extLst>
      <p:ext uri="{BB962C8B-B14F-4D97-AF65-F5344CB8AC3E}">
        <p14:creationId xmlns:p14="http://schemas.microsoft.com/office/powerpoint/2010/main" val="3857518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6.xml"/><Relationship Id="rId5" Type="http://schemas.openxmlformats.org/officeDocument/2006/relationships/image" Target="../media/image6.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 Id="rId5" Type="http://schemas.openxmlformats.org/officeDocument/2006/relationships/image" Target="../media/image1.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647BE601-E296-C6EC-4125-699CC2760CAB}"/>
              </a:ext>
            </a:extLst>
          </p:cNvPr>
          <p:cNvSpPr txBox="1">
            <a:spLocks/>
          </p:cNvSpPr>
          <p:nvPr/>
        </p:nvSpPr>
        <p:spPr>
          <a:xfrm>
            <a:off x="1524000" y="4589175"/>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a:p>
        </p:txBody>
      </p:sp>
      <p:pic>
        <p:nvPicPr>
          <p:cNvPr id="10" name="Picture 9">
            <a:extLst>
              <a:ext uri="{FF2B5EF4-FFF2-40B4-BE49-F238E27FC236}">
                <a16:creationId xmlns:a16="http://schemas.microsoft.com/office/drawing/2014/main" id="{C9CF47FE-52A2-39CB-47D0-668ABEC1D9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5486" y="339423"/>
            <a:ext cx="1048514" cy="810770"/>
          </a:xfrm>
          <a:prstGeom prst="rect">
            <a:avLst/>
          </a:prstGeom>
        </p:spPr>
      </p:pic>
      <p:sp>
        <p:nvSpPr>
          <p:cNvPr id="7" name="Alt Başlık 6"/>
          <p:cNvSpPr>
            <a:spLocks noGrp="1"/>
          </p:cNvSpPr>
          <p:nvPr>
            <p:ph type="subTitle" idx="1"/>
          </p:nvPr>
        </p:nvSpPr>
        <p:spPr>
          <a:xfrm>
            <a:off x="1524000" y="509450"/>
            <a:ext cx="8328861" cy="6348549"/>
          </a:xfrm>
        </p:spPr>
        <p:txBody>
          <a:bodyPr>
            <a:normAutofit lnSpcReduction="10000"/>
          </a:bodyPr>
          <a:lstStyle/>
          <a:p>
            <a:r>
              <a:rPr lang="tr-TR" b="1" dirty="0" smtClean="0">
                <a:solidFill>
                  <a:srgbClr val="BF1344"/>
                </a:solidFill>
              </a:rPr>
              <a:t>Ferfullox </a:t>
            </a:r>
          </a:p>
          <a:p>
            <a:r>
              <a:rPr lang="tr-TR" b="1" dirty="0" smtClean="0">
                <a:solidFill>
                  <a:srgbClr val="BF1344"/>
                </a:solidFill>
              </a:rPr>
              <a:t>PAZARLAMA SUNUMU-2022</a:t>
            </a:r>
          </a:p>
          <a:p>
            <a:endParaRPr lang="tr-TR" dirty="0"/>
          </a:p>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endParaRPr lang="tr-TR" dirty="0" smtClean="0"/>
          </a:p>
          <a:p>
            <a:endParaRPr lang="tr-TR" dirty="0" smtClean="0"/>
          </a:p>
          <a:p>
            <a:endParaRPr lang="tr-TR" dirty="0"/>
          </a:p>
          <a:p>
            <a:r>
              <a:rPr lang="tr-TR" b="1" dirty="0" smtClean="0">
                <a:solidFill>
                  <a:srgbClr val="BF1344"/>
                </a:solidFill>
              </a:rPr>
              <a:t>İ.Murat EBE</a:t>
            </a:r>
          </a:p>
          <a:p>
            <a:r>
              <a:rPr lang="tr-TR" b="1" dirty="0" smtClean="0">
                <a:solidFill>
                  <a:srgbClr val="BF1344"/>
                </a:solidFill>
              </a:rPr>
              <a:t>Türkiye Satış&amp; Pazarlama Müd.</a:t>
            </a:r>
            <a:endParaRPr lang="tr-TR" b="1" dirty="0">
              <a:solidFill>
                <a:srgbClr val="BF1344"/>
              </a:solidFill>
            </a:endParaRPr>
          </a:p>
        </p:txBody>
      </p:sp>
      <p:pic>
        <p:nvPicPr>
          <p:cNvPr id="3" name="Resim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68643" y="1267097"/>
            <a:ext cx="7225259" cy="4630102"/>
          </a:xfrm>
          <a:prstGeom prst="rect">
            <a:avLst/>
          </a:prstGeom>
        </p:spPr>
      </p:pic>
      <p:pic>
        <p:nvPicPr>
          <p:cNvPr id="2" name="Resi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93984" y="0"/>
            <a:ext cx="2298016" cy="6858000"/>
          </a:xfrm>
          <a:prstGeom prst="rect">
            <a:avLst/>
          </a:prstGeom>
        </p:spPr>
      </p:pic>
    </p:spTree>
    <p:extLst>
      <p:ext uri="{BB962C8B-B14F-4D97-AF65-F5344CB8AC3E}">
        <p14:creationId xmlns:p14="http://schemas.microsoft.com/office/powerpoint/2010/main" val="2882242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647BE601-E296-C6EC-4125-699CC2760CAB}"/>
              </a:ext>
            </a:extLst>
          </p:cNvPr>
          <p:cNvSpPr txBox="1">
            <a:spLocks/>
          </p:cNvSpPr>
          <p:nvPr/>
        </p:nvSpPr>
        <p:spPr>
          <a:xfrm>
            <a:off x="1524000" y="4589175"/>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6" y="4589175"/>
            <a:ext cx="3234771" cy="2381250"/>
          </a:xfrm>
          <a:prstGeom prst="rect">
            <a:avLst/>
          </a:prstGeom>
        </p:spPr>
      </p:pic>
      <p:sp>
        <p:nvSpPr>
          <p:cNvPr id="4" name="Dikdörtgen 3"/>
          <p:cNvSpPr/>
          <p:nvPr/>
        </p:nvSpPr>
        <p:spPr>
          <a:xfrm>
            <a:off x="2403565" y="1919605"/>
            <a:ext cx="7276011" cy="1938992"/>
          </a:xfrm>
          <a:prstGeom prst="rect">
            <a:avLst/>
          </a:prstGeom>
        </p:spPr>
        <p:txBody>
          <a:bodyPr wrap="square">
            <a:spAutoFit/>
          </a:bodyPr>
          <a:lstStyle/>
          <a:p>
            <a:pPr marL="285750" indent="-285750">
              <a:buFont typeface="Wingdings" panose="05000000000000000000" pitchFamily="2" charset="2"/>
              <a:buChar char="q"/>
            </a:pPr>
            <a:r>
              <a:rPr lang="sv-SE" sz="2000" b="1" dirty="0">
                <a:latin typeface="Arial" panose="020B0604020202020204" pitchFamily="34" charset="0"/>
                <a:cs typeface="Arial" panose="020B0604020202020204" pitchFamily="34" charset="0"/>
              </a:rPr>
              <a:t>L-karnitin</a:t>
            </a:r>
            <a:r>
              <a:rPr lang="sv-SE" sz="2000" dirty="0">
                <a:latin typeface="AGaramondPro-Regular"/>
              </a:rPr>
              <a:t>, serbest yağ asidi metabolizmasında ve glukoz</a:t>
            </a:r>
          </a:p>
          <a:p>
            <a:r>
              <a:rPr lang="tr-TR" sz="2000" dirty="0">
                <a:latin typeface="AGaramondPro-Regular"/>
              </a:rPr>
              <a:t>oksidasyonunda rol alan doğal bir aminoasit olarak </a:t>
            </a:r>
            <a:r>
              <a:rPr lang="tr-TR" sz="2000" dirty="0" smtClean="0">
                <a:latin typeface="AGaramondPro-Regular"/>
              </a:rPr>
              <a:t>kabul edilmektedir.</a:t>
            </a:r>
          </a:p>
          <a:p>
            <a:r>
              <a:rPr lang="tr-TR" sz="2000" dirty="0" smtClean="0">
                <a:latin typeface="AGaramondPro-Regular"/>
              </a:rPr>
              <a:t> </a:t>
            </a:r>
          </a:p>
          <a:p>
            <a:pPr marL="285750" indent="-285750">
              <a:buFont typeface="Wingdings" panose="05000000000000000000" pitchFamily="2" charset="2"/>
              <a:buChar char="ü"/>
            </a:pPr>
            <a:r>
              <a:rPr lang="tr-TR" sz="2000" dirty="0" smtClean="0">
                <a:latin typeface="AGaramondPro-Regular"/>
              </a:rPr>
              <a:t>Esas </a:t>
            </a:r>
            <a:r>
              <a:rPr lang="tr-TR" sz="2000" dirty="0">
                <a:latin typeface="AGaramondPro-Regular"/>
              </a:rPr>
              <a:t>olarak yağ asitlerinin enerjiye </a:t>
            </a:r>
            <a:r>
              <a:rPr lang="tr-TR" sz="2000" dirty="0" smtClean="0">
                <a:latin typeface="AGaramondPro-Regular"/>
              </a:rPr>
              <a:t>dönüştürülmesinde </a:t>
            </a:r>
            <a:r>
              <a:rPr lang="es-ES" sz="2000" dirty="0" smtClean="0">
                <a:latin typeface="AGaramondPro-Regular"/>
              </a:rPr>
              <a:t>g</a:t>
            </a:r>
            <a:r>
              <a:rPr lang="tr-TR" sz="2000" dirty="0" smtClean="0">
                <a:latin typeface="AGaramondPro-Regular"/>
              </a:rPr>
              <a:t>ö</a:t>
            </a:r>
            <a:r>
              <a:rPr lang="es-ES" sz="2000" dirty="0" smtClean="0">
                <a:latin typeface="AGaramondPro-Regular"/>
              </a:rPr>
              <a:t>rev </a:t>
            </a:r>
            <a:r>
              <a:rPr lang="es-ES" sz="2000" dirty="0">
                <a:latin typeface="AGaramondPro-Regular"/>
              </a:rPr>
              <a:t>alan esansiyel bir elementtir.</a:t>
            </a:r>
            <a:endParaRPr lang="tr-TR" sz="2000" dirty="0"/>
          </a:p>
        </p:txBody>
      </p:sp>
      <p:sp>
        <p:nvSpPr>
          <p:cNvPr id="10" name="Unvan 1"/>
          <p:cNvSpPr>
            <a:spLocks noGrp="1"/>
          </p:cNvSpPr>
          <p:nvPr>
            <p:ph type="title"/>
          </p:nvPr>
        </p:nvSpPr>
        <p:spPr>
          <a:xfrm>
            <a:off x="2076994" y="365125"/>
            <a:ext cx="8125097" cy="1325563"/>
          </a:xfrm>
        </p:spPr>
        <p:txBody>
          <a:bodyPr>
            <a:noAutofit/>
          </a:bodyPr>
          <a:lstStyle/>
          <a:p>
            <a:r>
              <a:rPr lang="tr-TR" sz="2400" dirty="0" smtClean="0">
                <a:latin typeface="Arial" panose="020B0604020202020204" pitchFamily="34" charset="0"/>
                <a:cs typeface="Arial" panose="020B0604020202020204" pitchFamily="34" charset="0"/>
              </a:rPr>
              <a:t>     </a:t>
            </a:r>
            <a:r>
              <a:rPr lang="tr-TR" sz="2400" b="1" dirty="0" smtClean="0">
                <a:solidFill>
                  <a:srgbClr val="BF1344"/>
                </a:solidFill>
                <a:latin typeface="Arial" panose="020B0604020202020204" pitchFamily="34" charset="0"/>
                <a:cs typeface="Arial" panose="020B0604020202020204" pitchFamily="34" charset="0"/>
              </a:rPr>
              <a:t>Uzun </a:t>
            </a:r>
            <a:r>
              <a:rPr lang="tr-TR" sz="2400" b="1" dirty="0">
                <a:solidFill>
                  <a:srgbClr val="BF1344"/>
                </a:solidFill>
                <a:latin typeface="Arial" panose="020B0604020202020204" pitchFamily="34" charset="0"/>
                <a:cs typeface="Arial" panose="020B0604020202020204" pitchFamily="34" charset="0"/>
              </a:rPr>
              <a:t>Zincirli Yağ Asitlerinin Mitokondri İçine</a:t>
            </a:r>
            <a:br>
              <a:rPr lang="tr-TR" sz="2400" b="1" dirty="0">
                <a:solidFill>
                  <a:srgbClr val="BF1344"/>
                </a:solidFill>
                <a:latin typeface="Arial" panose="020B0604020202020204" pitchFamily="34" charset="0"/>
                <a:cs typeface="Arial" panose="020B0604020202020204" pitchFamily="34" charset="0"/>
              </a:rPr>
            </a:br>
            <a:r>
              <a:rPr lang="tr-TR" sz="2400" b="1" dirty="0">
                <a:solidFill>
                  <a:srgbClr val="BF1344"/>
                </a:solidFill>
                <a:latin typeface="Arial" panose="020B0604020202020204" pitchFamily="34" charset="0"/>
                <a:cs typeface="Arial" panose="020B0604020202020204" pitchFamily="34" charset="0"/>
              </a:rPr>
              <a:t>Transportu ve Beta Oksidasyon ile Enerji Sağlanımı</a:t>
            </a:r>
            <a:r>
              <a:rPr lang="tr-TR" sz="2000" b="1" dirty="0">
                <a:solidFill>
                  <a:srgbClr val="BF1344"/>
                </a:solidFill>
                <a:latin typeface="Arial" panose="020B0604020202020204" pitchFamily="34" charset="0"/>
                <a:cs typeface="Arial" panose="020B0604020202020204" pitchFamily="34" charset="0"/>
              </a:rPr>
              <a:t/>
            </a:r>
            <a:br>
              <a:rPr lang="tr-TR" sz="2000" b="1" dirty="0">
                <a:solidFill>
                  <a:srgbClr val="BF1344"/>
                </a:solidFill>
                <a:latin typeface="Arial" panose="020B0604020202020204" pitchFamily="34" charset="0"/>
                <a:cs typeface="Arial" panose="020B0604020202020204" pitchFamily="34" charset="0"/>
              </a:rPr>
            </a:br>
            <a:r>
              <a:rPr lang="tr-TR" sz="2000" b="1" dirty="0" smtClean="0">
                <a:solidFill>
                  <a:srgbClr val="7030A0"/>
                </a:solidFill>
                <a:latin typeface="Arial" panose="020B0604020202020204" pitchFamily="34" charset="0"/>
                <a:cs typeface="Arial" panose="020B0604020202020204" pitchFamily="34" charset="0"/>
              </a:rPr>
              <a:t>       </a:t>
            </a:r>
            <a:r>
              <a:rPr lang="tr-TR" sz="2400" b="1" u="sng" dirty="0" smtClean="0">
                <a:solidFill>
                  <a:srgbClr val="7030A0"/>
                </a:solidFill>
                <a:latin typeface="Arial" panose="020B0604020202020204" pitchFamily="34" charset="0"/>
                <a:cs typeface="Arial" panose="020B0604020202020204" pitchFamily="34" charset="0"/>
              </a:rPr>
              <a:t>(200 mg L-Karnitin, 150 mg Koenzim Q10 )</a:t>
            </a:r>
            <a:endParaRPr lang="tr-TR" sz="2400" b="1" u="sng" dirty="0">
              <a:solidFill>
                <a:srgbClr val="7030A0"/>
              </a:solidFill>
              <a:latin typeface="Arial" panose="020B0604020202020204" pitchFamily="34" charset="0"/>
              <a:cs typeface="Arial" panose="020B0604020202020204" pitchFamily="34" charset="0"/>
            </a:endParaRPr>
          </a:p>
        </p:txBody>
      </p:sp>
      <p:pic>
        <p:nvPicPr>
          <p:cNvPr id="9" name="Resim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2593" y="0"/>
            <a:ext cx="2205350" cy="6858000"/>
          </a:xfrm>
          <a:prstGeom prst="rect">
            <a:avLst/>
          </a:prstGeom>
        </p:spPr>
      </p:pic>
      <p:pic>
        <p:nvPicPr>
          <p:cNvPr id="11" name="Picture 9">
            <a:extLst>
              <a:ext uri="{FF2B5EF4-FFF2-40B4-BE49-F238E27FC236}">
                <a16:creationId xmlns:a16="http://schemas.microsoft.com/office/drawing/2014/main" id="{C9CF47FE-52A2-39CB-47D0-668ABEC1D9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782" y="365125"/>
            <a:ext cx="1468704" cy="1176292"/>
          </a:xfrm>
          <a:prstGeom prst="rect">
            <a:avLst/>
          </a:prstGeom>
        </p:spPr>
      </p:pic>
    </p:spTree>
    <p:extLst>
      <p:ext uri="{BB962C8B-B14F-4D97-AF65-F5344CB8AC3E}">
        <p14:creationId xmlns:p14="http://schemas.microsoft.com/office/powerpoint/2010/main" val="2214939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647BE601-E296-C6EC-4125-699CC2760CAB}"/>
              </a:ext>
            </a:extLst>
          </p:cNvPr>
          <p:cNvSpPr txBox="1">
            <a:spLocks/>
          </p:cNvSpPr>
          <p:nvPr/>
        </p:nvSpPr>
        <p:spPr>
          <a:xfrm>
            <a:off x="1524000" y="4589175"/>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a:p>
        </p:txBody>
      </p:sp>
      <p:sp>
        <p:nvSpPr>
          <p:cNvPr id="2" name="Unvan 1"/>
          <p:cNvSpPr>
            <a:spLocks noGrp="1"/>
          </p:cNvSpPr>
          <p:nvPr>
            <p:ph type="title"/>
          </p:nvPr>
        </p:nvSpPr>
        <p:spPr>
          <a:xfrm>
            <a:off x="2181496" y="365125"/>
            <a:ext cx="8241139" cy="1189355"/>
          </a:xfrm>
        </p:spPr>
        <p:txBody>
          <a:bodyPr>
            <a:noAutofit/>
          </a:bodyPr>
          <a:lstStyle/>
          <a:p>
            <a:r>
              <a:rPr lang="tr-TR" sz="2400" dirty="0" smtClean="0">
                <a:latin typeface="Arial" panose="020B0604020202020204" pitchFamily="34" charset="0"/>
                <a:cs typeface="Arial" panose="020B0604020202020204" pitchFamily="34" charset="0"/>
              </a:rPr>
              <a:t>     </a:t>
            </a:r>
            <a:r>
              <a:rPr lang="tr-TR" sz="2400" b="1" dirty="0" smtClean="0">
                <a:solidFill>
                  <a:srgbClr val="BF1344"/>
                </a:solidFill>
                <a:latin typeface="Arial" panose="020B0604020202020204" pitchFamily="34" charset="0"/>
                <a:cs typeface="Arial" panose="020B0604020202020204" pitchFamily="34" charset="0"/>
              </a:rPr>
              <a:t>Uzun </a:t>
            </a:r>
            <a:r>
              <a:rPr lang="tr-TR" sz="2400" b="1" dirty="0">
                <a:solidFill>
                  <a:srgbClr val="BF1344"/>
                </a:solidFill>
                <a:latin typeface="Arial" panose="020B0604020202020204" pitchFamily="34" charset="0"/>
                <a:cs typeface="Arial" panose="020B0604020202020204" pitchFamily="34" charset="0"/>
              </a:rPr>
              <a:t>Zincirli Yağ Asitlerinin Mitokondri İçine</a:t>
            </a:r>
            <a:br>
              <a:rPr lang="tr-TR" sz="2400" b="1" dirty="0">
                <a:solidFill>
                  <a:srgbClr val="BF1344"/>
                </a:solidFill>
                <a:latin typeface="Arial" panose="020B0604020202020204" pitchFamily="34" charset="0"/>
                <a:cs typeface="Arial" panose="020B0604020202020204" pitchFamily="34" charset="0"/>
              </a:rPr>
            </a:br>
            <a:r>
              <a:rPr lang="tr-TR" sz="2400" b="1" dirty="0">
                <a:solidFill>
                  <a:srgbClr val="BF1344"/>
                </a:solidFill>
                <a:latin typeface="Arial" panose="020B0604020202020204" pitchFamily="34" charset="0"/>
                <a:cs typeface="Arial" panose="020B0604020202020204" pitchFamily="34" charset="0"/>
              </a:rPr>
              <a:t>Transportu ve Beta Oksidasyon ile Enerji Sağlanımı</a:t>
            </a:r>
            <a:r>
              <a:rPr lang="tr-TR" sz="2000" b="1" dirty="0">
                <a:solidFill>
                  <a:srgbClr val="BF1344"/>
                </a:solidFill>
                <a:latin typeface="Arial" panose="020B0604020202020204" pitchFamily="34" charset="0"/>
                <a:cs typeface="Arial" panose="020B0604020202020204" pitchFamily="34" charset="0"/>
              </a:rPr>
              <a:t/>
            </a:r>
            <a:br>
              <a:rPr lang="tr-TR" sz="2000" b="1" dirty="0">
                <a:solidFill>
                  <a:srgbClr val="BF1344"/>
                </a:solidFill>
                <a:latin typeface="Arial" panose="020B0604020202020204" pitchFamily="34" charset="0"/>
                <a:cs typeface="Arial" panose="020B0604020202020204" pitchFamily="34" charset="0"/>
              </a:rPr>
            </a:br>
            <a:r>
              <a:rPr lang="tr-TR" sz="2000" b="1" dirty="0" smtClean="0">
                <a:solidFill>
                  <a:srgbClr val="7030A0"/>
                </a:solidFill>
                <a:latin typeface="Arial" panose="020B0604020202020204" pitchFamily="34" charset="0"/>
                <a:cs typeface="Arial" panose="020B0604020202020204" pitchFamily="34" charset="0"/>
              </a:rPr>
              <a:t>       </a:t>
            </a:r>
            <a:r>
              <a:rPr lang="tr-TR" sz="2400" b="1" u="sng" dirty="0" smtClean="0">
                <a:solidFill>
                  <a:srgbClr val="7030A0"/>
                </a:solidFill>
                <a:latin typeface="Arial" panose="020B0604020202020204" pitchFamily="34" charset="0"/>
                <a:cs typeface="Arial" panose="020B0604020202020204" pitchFamily="34" charset="0"/>
              </a:rPr>
              <a:t>(200 mg L-Karnitin, 150 mg Koenzim Q10 )</a:t>
            </a:r>
            <a:endParaRPr lang="tr-TR" sz="2400" b="1" u="sng" dirty="0">
              <a:solidFill>
                <a:srgbClr val="7030A0"/>
              </a:solidFill>
              <a:latin typeface="Arial" panose="020B0604020202020204" pitchFamily="34" charset="0"/>
              <a:cs typeface="Arial" panose="020B0604020202020204" pitchFamily="34" charset="0"/>
            </a:endParaRP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6" y="4589175"/>
            <a:ext cx="3234771" cy="2381250"/>
          </a:xfrm>
          <a:prstGeom prst="rect">
            <a:avLst/>
          </a:prstGeom>
        </p:spPr>
      </p:pic>
      <p:sp>
        <p:nvSpPr>
          <p:cNvPr id="6" name="Dikdörtgen 5"/>
          <p:cNvSpPr/>
          <p:nvPr/>
        </p:nvSpPr>
        <p:spPr>
          <a:xfrm>
            <a:off x="2364377" y="2037806"/>
            <a:ext cx="7641772" cy="2308324"/>
          </a:xfrm>
          <a:prstGeom prst="rect">
            <a:avLst/>
          </a:prstGeom>
        </p:spPr>
        <p:txBody>
          <a:bodyPr wrap="square">
            <a:spAutoFit/>
          </a:bodyPr>
          <a:lstStyle/>
          <a:p>
            <a:pPr marL="285750" indent="-285750">
              <a:buFont typeface="Wingdings" panose="05000000000000000000" pitchFamily="2" charset="2"/>
              <a:buChar char="q"/>
            </a:pPr>
            <a:r>
              <a:rPr lang="it-IT" sz="2400" dirty="0">
                <a:latin typeface="Arial" panose="020B0604020202020204" pitchFamily="34" charset="0"/>
                <a:cs typeface="Arial" panose="020B0604020202020204" pitchFamily="34" charset="0"/>
              </a:rPr>
              <a:t>Koenzim Q10, vucutta butun hucre membranlarında </a:t>
            </a:r>
            <a:r>
              <a:rPr lang="it-IT" sz="2400" dirty="0" smtClean="0">
                <a:latin typeface="Arial" panose="020B0604020202020204" pitchFamily="34" charset="0"/>
                <a:cs typeface="Arial" panose="020B0604020202020204" pitchFamily="34" charset="0"/>
              </a:rPr>
              <a:t>ve</a:t>
            </a:r>
            <a:r>
              <a:rPr lang="tr-TR" sz="2400" dirty="0" smtClean="0">
                <a:latin typeface="Arial" panose="020B0604020202020204" pitchFamily="34" charset="0"/>
                <a:cs typeface="Arial" panose="020B0604020202020204" pitchFamily="34" charset="0"/>
              </a:rPr>
              <a:t> sperm hücresinin iç </a:t>
            </a:r>
            <a:r>
              <a:rPr lang="tr-TR" sz="2400" dirty="0">
                <a:latin typeface="Arial" panose="020B0604020202020204" pitchFamily="34" charset="0"/>
                <a:cs typeface="Arial" panose="020B0604020202020204" pitchFamily="34" charset="0"/>
              </a:rPr>
              <a:t>mitokondri zarında yer alır. </a:t>
            </a:r>
            <a:endParaRPr lang="tr-TR" sz="2400" dirty="0" smtClean="0">
              <a:latin typeface="Arial" panose="020B0604020202020204" pitchFamily="34" charset="0"/>
              <a:cs typeface="Arial" panose="020B0604020202020204" pitchFamily="34" charset="0"/>
            </a:endParaRPr>
          </a:p>
          <a:p>
            <a:endParaRPr lang="tr-TR" sz="2400" dirty="0" smtClean="0">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tr-TR" sz="2400" dirty="0" smtClean="0">
                <a:latin typeface="Arial" panose="020B0604020202020204" pitchFamily="34" charset="0"/>
                <a:cs typeface="Arial" panose="020B0604020202020204" pitchFamily="34" charset="0"/>
              </a:rPr>
              <a:t>KoenzimQ10</a:t>
            </a:r>
            <a:r>
              <a:rPr lang="tr-TR" sz="2400" dirty="0">
                <a:latin typeface="Arial" panose="020B0604020202020204" pitchFamily="34" charset="0"/>
                <a:cs typeface="Arial" panose="020B0604020202020204" pitchFamily="34" charset="0"/>
              </a:rPr>
              <a:t>; mitokondri </a:t>
            </a:r>
            <a:r>
              <a:rPr lang="tr-TR" sz="2400" dirty="0" smtClean="0">
                <a:latin typeface="Arial" panose="020B0604020202020204" pitchFamily="34" charset="0"/>
                <a:cs typeface="Arial" panose="020B0604020202020204" pitchFamily="34" charset="0"/>
              </a:rPr>
              <a:t>iç </a:t>
            </a:r>
            <a:r>
              <a:rPr lang="tr-TR" sz="2400" dirty="0">
                <a:latin typeface="Arial" panose="020B0604020202020204" pitchFamily="34" charset="0"/>
                <a:cs typeface="Arial" panose="020B0604020202020204" pitchFamily="34" charset="0"/>
              </a:rPr>
              <a:t>zarında ATP sentezini sağlayan </a:t>
            </a:r>
            <a:r>
              <a:rPr lang="tr-TR" sz="2400" dirty="0" smtClean="0">
                <a:latin typeface="Arial" panose="020B0604020202020204" pitchFamily="34" charset="0"/>
                <a:cs typeface="Arial" panose="020B0604020202020204" pitchFamily="34" charset="0"/>
              </a:rPr>
              <a:t>elektron taşıma </a:t>
            </a:r>
            <a:r>
              <a:rPr lang="tr-TR" sz="2400" dirty="0">
                <a:latin typeface="Arial" panose="020B0604020202020204" pitchFamily="34" charset="0"/>
                <a:cs typeface="Arial" panose="020B0604020202020204" pitchFamily="34" charset="0"/>
              </a:rPr>
              <a:t>zincirinde kofaktor olarak rol oynar.</a:t>
            </a:r>
          </a:p>
        </p:txBody>
      </p:sp>
      <p:pic>
        <p:nvPicPr>
          <p:cNvPr id="7" name="Resim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2593" y="0"/>
            <a:ext cx="2205350" cy="6858000"/>
          </a:xfrm>
          <a:prstGeom prst="rect">
            <a:avLst/>
          </a:prstGeom>
        </p:spPr>
      </p:pic>
    </p:spTree>
    <p:extLst>
      <p:ext uri="{BB962C8B-B14F-4D97-AF65-F5344CB8AC3E}">
        <p14:creationId xmlns:p14="http://schemas.microsoft.com/office/powerpoint/2010/main" val="32601264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647BE601-E296-C6EC-4125-699CC2760CAB}"/>
              </a:ext>
            </a:extLst>
          </p:cNvPr>
          <p:cNvSpPr txBox="1">
            <a:spLocks/>
          </p:cNvSpPr>
          <p:nvPr/>
        </p:nvSpPr>
        <p:spPr>
          <a:xfrm>
            <a:off x="1524000" y="4589175"/>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a:p>
        </p:txBody>
      </p:sp>
      <p:sp>
        <p:nvSpPr>
          <p:cNvPr id="2" name="Unvan 1"/>
          <p:cNvSpPr>
            <a:spLocks noGrp="1"/>
          </p:cNvSpPr>
          <p:nvPr>
            <p:ph type="title"/>
          </p:nvPr>
        </p:nvSpPr>
        <p:spPr>
          <a:xfrm>
            <a:off x="1524000" y="418011"/>
            <a:ext cx="8328861" cy="732182"/>
          </a:xfrm>
        </p:spPr>
        <p:txBody>
          <a:bodyPr>
            <a:normAutofit fontScale="90000"/>
          </a:bodyPr>
          <a:lstStyle/>
          <a:p>
            <a:r>
              <a:rPr lang="tr-TR" dirty="0" smtClean="0">
                <a:solidFill>
                  <a:srgbClr val="BF1344"/>
                </a:solidFill>
              </a:rPr>
              <a:t>                </a:t>
            </a:r>
            <a:r>
              <a:rPr lang="tr-TR" b="1" u="sng" dirty="0" smtClean="0">
                <a:solidFill>
                  <a:srgbClr val="BF1344"/>
                </a:solidFill>
              </a:rPr>
              <a:t>Antiapoptotik </a:t>
            </a:r>
            <a:r>
              <a:rPr lang="tr-TR" b="1" u="sng" dirty="0">
                <a:solidFill>
                  <a:srgbClr val="BF1344"/>
                </a:solidFill>
              </a:rPr>
              <a:t>Etki </a:t>
            </a:r>
            <a:r>
              <a:rPr lang="tr-TR" u="sng" dirty="0" smtClean="0">
                <a:solidFill>
                  <a:srgbClr val="BF1344"/>
                </a:solidFill>
              </a:rPr>
              <a:t/>
            </a:r>
            <a:br>
              <a:rPr lang="tr-TR" u="sng" dirty="0" smtClean="0">
                <a:solidFill>
                  <a:srgbClr val="BF1344"/>
                </a:solidFill>
              </a:rPr>
            </a:br>
            <a:r>
              <a:rPr lang="tr-TR" dirty="0" smtClean="0"/>
              <a:t>       </a:t>
            </a:r>
            <a:r>
              <a:rPr lang="tr-TR" sz="3100" b="1" u="sng" dirty="0" smtClean="0">
                <a:solidFill>
                  <a:srgbClr val="7030A0"/>
                </a:solidFill>
                <a:latin typeface="Arial" panose="020B0604020202020204" pitchFamily="34" charset="0"/>
                <a:cs typeface="Arial" panose="020B0604020202020204" pitchFamily="34" charset="0"/>
              </a:rPr>
              <a:t>(200 mg-L-Karnitin,10 mg </a:t>
            </a:r>
            <a:r>
              <a:rPr lang="tr-TR" sz="3100" b="1" u="sng" dirty="0">
                <a:solidFill>
                  <a:srgbClr val="7030A0"/>
                </a:solidFill>
                <a:latin typeface="Arial" panose="020B0604020202020204" pitchFamily="34" charset="0"/>
                <a:cs typeface="Arial" panose="020B0604020202020204" pitchFamily="34" charset="0"/>
              </a:rPr>
              <a:t>Çinko)</a:t>
            </a: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6" y="4589175"/>
            <a:ext cx="3234771" cy="2381250"/>
          </a:xfrm>
          <a:prstGeom prst="rect">
            <a:avLst/>
          </a:prstGeom>
        </p:spPr>
      </p:pic>
      <p:sp>
        <p:nvSpPr>
          <p:cNvPr id="4" name="Dikdörtgen 3"/>
          <p:cNvSpPr/>
          <p:nvPr/>
        </p:nvSpPr>
        <p:spPr>
          <a:xfrm>
            <a:off x="3278777" y="2828836"/>
            <a:ext cx="6936377" cy="1323439"/>
          </a:xfrm>
          <a:prstGeom prst="rect">
            <a:avLst/>
          </a:prstGeom>
        </p:spPr>
        <p:txBody>
          <a:bodyPr wrap="square">
            <a:spAutoFit/>
          </a:bodyPr>
          <a:lstStyle/>
          <a:p>
            <a:pPr marL="285750" indent="-285750">
              <a:buFont typeface="Wingdings" panose="05000000000000000000" pitchFamily="2" charset="2"/>
              <a:buChar char="q"/>
            </a:pPr>
            <a:r>
              <a:rPr lang="tr-TR" sz="2000" b="1" dirty="0">
                <a:latin typeface="Arial" panose="020B0604020202020204" pitchFamily="34" charset="0"/>
                <a:cs typeface="Arial" panose="020B0604020202020204" pitchFamily="34" charset="0"/>
              </a:rPr>
              <a:t>L-karnitin</a:t>
            </a:r>
            <a:r>
              <a:rPr lang="tr-TR" sz="2000" dirty="0">
                <a:latin typeface="Arial" panose="020B0604020202020204" pitchFamily="34" charset="0"/>
                <a:cs typeface="Arial" panose="020B0604020202020204" pitchFamily="34" charset="0"/>
              </a:rPr>
              <a:t>, </a:t>
            </a:r>
            <a:endParaRPr lang="tr-TR" sz="2000" dirty="0" smtClean="0">
              <a:latin typeface="Arial" panose="020B0604020202020204" pitchFamily="34" charset="0"/>
              <a:cs typeface="Arial" panose="020B0604020202020204" pitchFamily="34" charset="0"/>
            </a:endParaRPr>
          </a:p>
          <a:p>
            <a:endParaRPr lang="tr-TR" sz="2000" dirty="0" smtClean="0">
              <a:latin typeface="Arial" panose="020B0604020202020204" pitchFamily="34" charset="0"/>
              <a:cs typeface="Arial" panose="020B0604020202020204" pitchFamily="34" charset="0"/>
            </a:endParaRPr>
          </a:p>
          <a:p>
            <a:pPr marL="342900" indent="-342900">
              <a:buFont typeface="Wingdings" panose="05000000000000000000" pitchFamily="2" charset="2"/>
              <a:buChar char="ü"/>
            </a:pPr>
            <a:r>
              <a:rPr lang="tr-TR" sz="2000" dirty="0" smtClean="0">
                <a:latin typeface="Arial" panose="020B0604020202020204" pitchFamily="34" charset="0"/>
                <a:cs typeface="Arial" panose="020B0604020202020204" pitchFamily="34" charset="0"/>
              </a:rPr>
              <a:t>Bcl-2 </a:t>
            </a:r>
            <a:r>
              <a:rPr lang="tr-TR" sz="2000" dirty="0">
                <a:latin typeface="Arial" panose="020B0604020202020204" pitchFamily="34" charset="0"/>
                <a:cs typeface="Arial" panose="020B0604020202020204" pitchFamily="34" charset="0"/>
              </a:rPr>
              <a:t>ekspresyonunu arttırarak </a:t>
            </a:r>
            <a:r>
              <a:rPr lang="tr-TR" sz="2000" dirty="0" smtClean="0">
                <a:latin typeface="Arial" panose="020B0604020202020204" pitchFamily="34" charset="0"/>
                <a:cs typeface="Arial" panose="020B0604020202020204" pitchFamily="34" charset="0"/>
              </a:rPr>
              <a:t>Antiapoptotik etki </a:t>
            </a:r>
            <a:r>
              <a:rPr lang="tr-TR" sz="2000" dirty="0">
                <a:latin typeface="Arial" panose="020B0604020202020204" pitchFamily="34" charset="0"/>
                <a:cs typeface="Arial" panose="020B0604020202020204" pitchFamily="34" charset="0"/>
              </a:rPr>
              <a:t>de </a:t>
            </a:r>
            <a:r>
              <a:rPr lang="tr-TR" sz="2000" dirty="0" smtClean="0">
                <a:latin typeface="Arial" panose="020B0604020202020204" pitchFamily="34" charset="0"/>
                <a:cs typeface="Arial" panose="020B0604020202020204" pitchFamily="34" charset="0"/>
              </a:rPr>
              <a:t>göstermektedir. </a:t>
            </a:r>
            <a:endParaRPr lang="tr-TR" sz="2000" dirty="0">
              <a:latin typeface="Arial" panose="020B0604020202020204" pitchFamily="34" charset="0"/>
              <a:cs typeface="Arial" panose="020B0604020202020204" pitchFamily="34" charset="0"/>
            </a:endParaRPr>
          </a:p>
        </p:txBody>
      </p:sp>
      <p:pic>
        <p:nvPicPr>
          <p:cNvPr id="7" name="Resim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2593" y="0"/>
            <a:ext cx="2205350" cy="6858000"/>
          </a:xfrm>
          <a:prstGeom prst="rect">
            <a:avLst/>
          </a:prstGeom>
        </p:spPr>
      </p:pic>
      <p:pic>
        <p:nvPicPr>
          <p:cNvPr id="9" name="Picture 9">
            <a:extLst>
              <a:ext uri="{FF2B5EF4-FFF2-40B4-BE49-F238E27FC236}">
                <a16:creationId xmlns:a16="http://schemas.microsoft.com/office/drawing/2014/main" id="{C9CF47FE-52A2-39CB-47D0-668ABEC1D9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3787" y="365125"/>
            <a:ext cx="1468704" cy="1176292"/>
          </a:xfrm>
          <a:prstGeom prst="rect">
            <a:avLst/>
          </a:prstGeom>
        </p:spPr>
      </p:pic>
    </p:spTree>
    <p:extLst>
      <p:ext uri="{BB962C8B-B14F-4D97-AF65-F5344CB8AC3E}">
        <p14:creationId xmlns:p14="http://schemas.microsoft.com/office/powerpoint/2010/main" val="3251825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647BE601-E296-C6EC-4125-699CC2760CAB}"/>
              </a:ext>
            </a:extLst>
          </p:cNvPr>
          <p:cNvSpPr txBox="1">
            <a:spLocks/>
          </p:cNvSpPr>
          <p:nvPr/>
        </p:nvSpPr>
        <p:spPr>
          <a:xfrm>
            <a:off x="1524000" y="4589175"/>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6" y="4589175"/>
            <a:ext cx="3234771" cy="2381250"/>
          </a:xfrm>
          <a:prstGeom prst="rect">
            <a:avLst/>
          </a:prstGeom>
        </p:spPr>
      </p:pic>
      <p:sp>
        <p:nvSpPr>
          <p:cNvPr id="6" name="Unvan 1"/>
          <p:cNvSpPr>
            <a:spLocks noGrp="1"/>
          </p:cNvSpPr>
          <p:nvPr>
            <p:ph type="title"/>
          </p:nvPr>
        </p:nvSpPr>
        <p:spPr>
          <a:xfrm>
            <a:off x="1808512" y="770073"/>
            <a:ext cx="8329613" cy="785813"/>
          </a:xfrm>
        </p:spPr>
        <p:txBody>
          <a:bodyPr>
            <a:normAutofit fontScale="90000"/>
          </a:bodyPr>
          <a:lstStyle/>
          <a:p>
            <a:r>
              <a:rPr lang="tr-TR" b="1" dirty="0" smtClean="0">
                <a:solidFill>
                  <a:srgbClr val="BF1344"/>
                </a:solidFill>
              </a:rPr>
              <a:t>                </a:t>
            </a:r>
            <a:r>
              <a:rPr lang="tr-TR" b="1" u="sng" dirty="0" smtClean="0">
                <a:solidFill>
                  <a:srgbClr val="BF1344"/>
                </a:solidFill>
              </a:rPr>
              <a:t>Antiapoptotik </a:t>
            </a:r>
            <a:r>
              <a:rPr lang="tr-TR" b="1" u="sng" dirty="0">
                <a:solidFill>
                  <a:srgbClr val="BF1344"/>
                </a:solidFill>
              </a:rPr>
              <a:t>Etki </a:t>
            </a:r>
            <a:r>
              <a:rPr lang="tr-TR" b="1" dirty="0" smtClean="0">
                <a:solidFill>
                  <a:srgbClr val="BF1344"/>
                </a:solidFill>
              </a:rPr>
              <a:t/>
            </a:r>
            <a:br>
              <a:rPr lang="tr-TR" b="1" dirty="0" smtClean="0">
                <a:solidFill>
                  <a:srgbClr val="BF1344"/>
                </a:solidFill>
              </a:rPr>
            </a:br>
            <a:r>
              <a:rPr lang="tr-TR" dirty="0" smtClean="0"/>
              <a:t>       </a:t>
            </a:r>
            <a:r>
              <a:rPr lang="tr-TR" sz="3100" b="1" u="sng" dirty="0" smtClean="0">
                <a:solidFill>
                  <a:srgbClr val="7030A0"/>
                </a:solidFill>
                <a:latin typeface="Arial" panose="020B0604020202020204" pitchFamily="34" charset="0"/>
                <a:cs typeface="Arial" panose="020B0604020202020204" pitchFamily="34" charset="0"/>
              </a:rPr>
              <a:t>(200 mg-L-Karnitin,10 mg </a:t>
            </a:r>
            <a:r>
              <a:rPr lang="tr-TR" sz="3100" b="1" u="sng" dirty="0">
                <a:solidFill>
                  <a:srgbClr val="7030A0"/>
                </a:solidFill>
                <a:latin typeface="Arial" panose="020B0604020202020204" pitchFamily="34" charset="0"/>
                <a:cs typeface="Arial" panose="020B0604020202020204" pitchFamily="34" charset="0"/>
              </a:rPr>
              <a:t>Çinko)</a:t>
            </a:r>
          </a:p>
        </p:txBody>
      </p:sp>
      <p:sp>
        <p:nvSpPr>
          <p:cNvPr id="7" name="Dikdörtgen 6"/>
          <p:cNvSpPr/>
          <p:nvPr/>
        </p:nvSpPr>
        <p:spPr>
          <a:xfrm>
            <a:off x="3048000" y="2828836"/>
            <a:ext cx="7167154" cy="1200329"/>
          </a:xfrm>
          <a:prstGeom prst="rect">
            <a:avLst/>
          </a:prstGeom>
        </p:spPr>
        <p:txBody>
          <a:bodyPr wrap="square">
            <a:spAutoFit/>
          </a:bodyPr>
          <a:lstStyle/>
          <a:p>
            <a:pPr marL="285750" indent="-285750">
              <a:buFont typeface="Wingdings" panose="05000000000000000000" pitchFamily="2" charset="2"/>
              <a:buChar char="q"/>
            </a:pPr>
            <a:r>
              <a:rPr lang="tr-TR" sz="2400" b="1" dirty="0" smtClean="0">
                <a:latin typeface="Arial" panose="020B0604020202020204" pitchFamily="34" charset="0"/>
                <a:cs typeface="Arial" panose="020B0604020202020204" pitchFamily="34" charset="0"/>
              </a:rPr>
              <a:t>Çinko,</a:t>
            </a:r>
          </a:p>
          <a:p>
            <a:pPr marL="285750" indent="-285750">
              <a:buFont typeface="Wingdings" panose="05000000000000000000" pitchFamily="2" charset="2"/>
              <a:buChar char="ü"/>
            </a:pPr>
            <a:r>
              <a:rPr lang="tr-TR" sz="2400" dirty="0" smtClean="0">
                <a:latin typeface="Arial" panose="020B0604020202020204" pitchFamily="34" charset="0"/>
                <a:cs typeface="Arial" panose="020B0604020202020204" pitchFamily="34" charset="0"/>
              </a:rPr>
              <a:t> vücutta birçok önemli Mekanizmada</a:t>
            </a:r>
          </a:p>
          <a:p>
            <a:r>
              <a:rPr lang="tr-TR" sz="2400" dirty="0" smtClean="0">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katalitik ve </a:t>
            </a:r>
            <a:r>
              <a:rPr lang="tr-TR" sz="2400" dirty="0" smtClean="0">
                <a:latin typeface="Arial" panose="020B0604020202020204" pitchFamily="34" charset="0"/>
                <a:cs typeface="Arial" panose="020B0604020202020204" pitchFamily="34" charset="0"/>
              </a:rPr>
              <a:t>regülatör özellik gösteren bir </a:t>
            </a:r>
            <a:r>
              <a:rPr lang="tr-TR" sz="2400" u="sng" dirty="0" smtClean="0">
                <a:solidFill>
                  <a:srgbClr val="FF0000"/>
                </a:solidFill>
                <a:latin typeface="Arial" panose="020B0604020202020204" pitchFamily="34" charset="0"/>
                <a:cs typeface="Arial" panose="020B0604020202020204" pitchFamily="34" charset="0"/>
              </a:rPr>
              <a:t>iyondur</a:t>
            </a:r>
            <a:endParaRPr lang="tr-TR" sz="2400" dirty="0">
              <a:solidFill>
                <a:srgbClr val="FF0000"/>
              </a:solidFill>
              <a:latin typeface="Arial" panose="020B0604020202020204" pitchFamily="34" charset="0"/>
              <a:cs typeface="Arial" panose="020B0604020202020204" pitchFamily="34" charset="0"/>
            </a:endParaRPr>
          </a:p>
        </p:txBody>
      </p:sp>
      <p:pic>
        <p:nvPicPr>
          <p:cNvPr id="9" name="Resim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2593" y="0"/>
            <a:ext cx="2205350" cy="6858000"/>
          </a:xfrm>
          <a:prstGeom prst="rect">
            <a:avLst/>
          </a:prstGeom>
        </p:spPr>
      </p:pic>
      <p:pic>
        <p:nvPicPr>
          <p:cNvPr id="10" name="Picture 9">
            <a:extLst>
              <a:ext uri="{FF2B5EF4-FFF2-40B4-BE49-F238E27FC236}">
                <a16:creationId xmlns:a16="http://schemas.microsoft.com/office/drawing/2014/main" id="{C9CF47FE-52A2-39CB-47D0-668ABEC1D9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3787" y="365125"/>
            <a:ext cx="1468704" cy="1176292"/>
          </a:xfrm>
          <a:prstGeom prst="rect">
            <a:avLst/>
          </a:prstGeom>
        </p:spPr>
      </p:pic>
    </p:spTree>
    <p:extLst>
      <p:ext uri="{BB962C8B-B14F-4D97-AF65-F5344CB8AC3E}">
        <p14:creationId xmlns:p14="http://schemas.microsoft.com/office/powerpoint/2010/main" val="2514640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647BE601-E296-C6EC-4125-699CC2760CAB}"/>
              </a:ext>
            </a:extLst>
          </p:cNvPr>
          <p:cNvSpPr txBox="1">
            <a:spLocks/>
          </p:cNvSpPr>
          <p:nvPr/>
        </p:nvSpPr>
        <p:spPr>
          <a:xfrm>
            <a:off x="1524000" y="4589175"/>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6" y="4589175"/>
            <a:ext cx="3234771" cy="2381250"/>
          </a:xfrm>
          <a:prstGeom prst="rect">
            <a:avLst/>
          </a:prstGeom>
        </p:spPr>
      </p:pic>
      <p:sp>
        <p:nvSpPr>
          <p:cNvPr id="6" name="Dikdörtgen 5"/>
          <p:cNvSpPr/>
          <p:nvPr/>
        </p:nvSpPr>
        <p:spPr>
          <a:xfrm>
            <a:off x="3278777" y="2246810"/>
            <a:ext cx="6831873" cy="2677656"/>
          </a:xfrm>
          <a:prstGeom prst="rect">
            <a:avLst/>
          </a:prstGeom>
        </p:spPr>
        <p:txBody>
          <a:bodyPr wrap="square">
            <a:spAutoFit/>
          </a:bodyPr>
          <a:lstStyle/>
          <a:p>
            <a:pPr marL="285750" indent="-285750">
              <a:buFont typeface="Wingdings" panose="05000000000000000000" pitchFamily="2" charset="2"/>
              <a:buChar char="q"/>
            </a:pPr>
            <a:r>
              <a:rPr lang="tr-TR" sz="2400" b="1" dirty="0" smtClean="0">
                <a:latin typeface="Arial" panose="020B0604020202020204" pitchFamily="34" charset="0"/>
                <a:cs typeface="Arial" panose="020B0604020202020204" pitchFamily="34" charset="0"/>
              </a:rPr>
              <a:t>Çinko,</a:t>
            </a:r>
          </a:p>
          <a:p>
            <a:pPr marL="285750" indent="-285750">
              <a:buFont typeface="Wingdings" panose="05000000000000000000" pitchFamily="2" charset="2"/>
              <a:buChar char="ü"/>
            </a:pPr>
            <a:r>
              <a:rPr lang="tr-TR" dirty="0" smtClean="0">
                <a:latin typeface="Arial" panose="020B0604020202020204" pitchFamily="34" charset="0"/>
                <a:cs typeface="Arial" panose="020B0604020202020204" pitchFamily="34" charset="0"/>
              </a:rPr>
              <a:t>Testikuler </a:t>
            </a:r>
            <a:r>
              <a:rPr lang="tr-TR" dirty="0">
                <a:latin typeface="Arial" panose="020B0604020202020204" pitchFamily="34" charset="0"/>
                <a:cs typeface="Arial" panose="020B0604020202020204" pitchFamily="34" charset="0"/>
              </a:rPr>
              <a:t>steroidogeneziste, testis </a:t>
            </a:r>
            <a:r>
              <a:rPr lang="tr-TR" dirty="0" smtClean="0">
                <a:latin typeface="Arial" panose="020B0604020202020204" pitchFamily="34" charset="0"/>
                <a:cs typeface="Arial" panose="020B0604020202020204" pitchFamily="34" charset="0"/>
              </a:rPr>
              <a:t>gelişiminde</a:t>
            </a:r>
          </a:p>
          <a:p>
            <a:pPr marL="285750" indent="-285750">
              <a:buFont typeface="Wingdings" panose="05000000000000000000" pitchFamily="2" charset="2"/>
              <a:buChar char="ü"/>
            </a:pPr>
            <a:r>
              <a:rPr lang="sv-SE" dirty="0" smtClean="0">
                <a:latin typeface="Arial" panose="020B0604020202020204" pitchFamily="34" charset="0"/>
                <a:cs typeface="Arial" panose="020B0604020202020204" pitchFamily="34" charset="0"/>
              </a:rPr>
              <a:t>spermatozoanın </a:t>
            </a:r>
            <a:r>
              <a:rPr lang="sv-SE" dirty="0">
                <a:latin typeface="Arial" panose="020B0604020202020204" pitchFamily="34" charset="0"/>
                <a:cs typeface="Arial" panose="020B0604020202020204" pitchFamily="34" charset="0"/>
              </a:rPr>
              <a:t>oksijen </a:t>
            </a:r>
            <a:r>
              <a:rPr lang="sv-SE" dirty="0" smtClean="0">
                <a:latin typeface="Arial" panose="020B0604020202020204" pitchFamily="34" charset="0"/>
                <a:cs typeface="Arial" panose="020B0604020202020204" pitchFamily="34" charset="0"/>
              </a:rPr>
              <a:t>kullanımında,</a:t>
            </a:r>
            <a:endParaRPr lang="tr-TR" dirty="0" smtClean="0">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sv-SE" dirty="0" smtClean="0">
                <a:latin typeface="Arial" panose="020B0604020202020204" pitchFamily="34" charset="0"/>
                <a:cs typeface="Arial" panose="020B0604020202020204" pitchFamily="34" charset="0"/>
              </a:rPr>
              <a:t>nukleer kromatin</a:t>
            </a:r>
            <a:r>
              <a:rPr lang="tr-TR" dirty="0" smtClean="0">
                <a:latin typeface="Arial" panose="020B0604020202020204" pitchFamily="34" charset="0"/>
                <a:cs typeface="Arial" panose="020B0604020202020204" pitchFamily="34" charset="0"/>
              </a:rPr>
              <a:t> kümelenmesinde,</a:t>
            </a:r>
          </a:p>
          <a:p>
            <a:pPr marL="285750" indent="-285750">
              <a:buFont typeface="Wingdings" panose="05000000000000000000" pitchFamily="2" charset="2"/>
              <a:buChar char="ü"/>
            </a:pPr>
            <a:r>
              <a:rPr lang="tr-TR" dirty="0" smtClean="0">
                <a:latin typeface="Arial" panose="020B0604020202020204" pitchFamily="34" charset="0"/>
                <a:cs typeface="Arial" panose="020B0604020202020204" pitchFamily="34" charset="0"/>
              </a:rPr>
              <a:t> akrozomal </a:t>
            </a:r>
            <a:r>
              <a:rPr lang="tr-TR" dirty="0">
                <a:latin typeface="Arial" panose="020B0604020202020204" pitchFamily="34" charset="0"/>
                <a:cs typeface="Arial" panose="020B0604020202020204" pitchFamily="34" charset="0"/>
              </a:rPr>
              <a:t>reaksiyonunda</a:t>
            </a:r>
            <a:r>
              <a:rPr lang="tr-TR" dirty="0" smtClean="0">
                <a:latin typeface="Arial" panose="020B0604020202020204" pitchFamily="34" charset="0"/>
                <a:cs typeface="Arial" panose="020B0604020202020204" pitchFamily="34" charset="0"/>
              </a:rPr>
              <a:t>,</a:t>
            </a:r>
          </a:p>
          <a:p>
            <a:pPr marL="285750" indent="-285750">
              <a:buFont typeface="Wingdings" panose="05000000000000000000" pitchFamily="2" charset="2"/>
              <a:buChar char="ü"/>
            </a:pPr>
            <a:r>
              <a:rPr lang="tr-TR" dirty="0" smtClean="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akrosin aktivitesinde,</a:t>
            </a:r>
          </a:p>
          <a:p>
            <a:pPr marL="285750" indent="-285750">
              <a:buFont typeface="Wingdings" panose="05000000000000000000" pitchFamily="2" charset="2"/>
              <a:buChar char="ü"/>
            </a:pPr>
            <a:r>
              <a:rPr lang="tr-TR" dirty="0">
                <a:latin typeface="Arial" panose="020B0604020202020204" pitchFamily="34" charset="0"/>
                <a:cs typeface="Arial" panose="020B0604020202020204" pitchFamily="34" charset="0"/>
              </a:rPr>
              <a:t>sperm kromatin stabilizasyonunda</a:t>
            </a:r>
            <a:r>
              <a:rPr lang="tr-TR" dirty="0" smtClean="0">
                <a:latin typeface="Arial" panose="020B0604020202020204" pitchFamily="34" charset="0"/>
                <a:cs typeface="Arial" panose="020B0604020202020204" pitchFamily="34" charset="0"/>
              </a:rPr>
              <a:t>,</a:t>
            </a:r>
          </a:p>
          <a:p>
            <a:pPr marL="285750" indent="-285750">
              <a:buFont typeface="Wingdings" panose="05000000000000000000" pitchFamily="2" charset="2"/>
              <a:buChar char="ü"/>
            </a:pPr>
            <a:r>
              <a:rPr lang="tr-TR" dirty="0" smtClean="0">
                <a:latin typeface="Arial" panose="020B0604020202020204" pitchFamily="34" charset="0"/>
                <a:cs typeface="Arial" panose="020B0604020202020204" pitchFamily="34" charset="0"/>
              </a:rPr>
              <a:t> testosterondan dihidrotestosteron </a:t>
            </a:r>
            <a:r>
              <a:rPr lang="tr-TR" dirty="0">
                <a:latin typeface="Arial" panose="020B0604020202020204" pitchFamily="34" charset="0"/>
                <a:cs typeface="Arial" panose="020B0604020202020204" pitchFamily="34" charset="0"/>
              </a:rPr>
              <a:t>oluşumunda </a:t>
            </a:r>
            <a:r>
              <a:rPr lang="tr-TR" dirty="0" smtClean="0">
                <a:latin typeface="Arial" panose="020B0604020202020204" pitchFamily="34" charset="0"/>
                <a:cs typeface="Arial" panose="020B0604020202020204" pitchFamily="34" charset="0"/>
              </a:rPr>
              <a:t>önemli </a:t>
            </a:r>
            <a:r>
              <a:rPr lang="tr-TR" dirty="0">
                <a:latin typeface="Arial" panose="020B0604020202020204" pitchFamily="34" charset="0"/>
                <a:cs typeface="Arial" panose="020B0604020202020204" pitchFamily="34" charset="0"/>
              </a:rPr>
              <a:t>rol oynar</a:t>
            </a:r>
            <a:r>
              <a:rPr lang="tr-TR" dirty="0" smtClean="0"/>
              <a:t>.</a:t>
            </a:r>
            <a:endParaRPr lang="tr-TR" dirty="0"/>
          </a:p>
        </p:txBody>
      </p:sp>
      <p:sp>
        <p:nvSpPr>
          <p:cNvPr id="7" name="Unvan 1"/>
          <p:cNvSpPr>
            <a:spLocks noGrp="1"/>
          </p:cNvSpPr>
          <p:nvPr>
            <p:ph type="title"/>
          </p:nvPr>
        </p:nvSpPr>
        <p:spPr>
          <a:xfrm>
            <a:off x="1785257" y="482690"/>
            <a:ext cx="8329613" cy="785813"/>
          </a:xfrm>
        </p:spPr>
        <p:txBody>
          <a:bodyPr>
            <a:normAutofit fontScale="90000"/>
          </a:bodyPr>
          <a:lstStyle/>
          <a:p>
            <a:r>
              <a:rPr lang="tr-TR" dirty="0" smtClean="0"/>
              <a:t>                </a:t>
            </a:r>
            <a:r>
              <a:rPr lang="tr-TR" b="1" u="sng" dirty="0" smtClean="0">
                <a:solidFill>
                  <a:srgbClr val="BF1344"/>
                </a:solidFill>
              </a:rPr>
              <a:t>Antiapoptotik </a:t>
            </a:r>
            <a:r>
              <a:rPr lang="tr-TR" b="1" u="sng" dirty="0">
                <a:solidFill>
                  <a:srgbClr val="BF1344"/>
                </a:solidFill>
              </a:rPr>
              <a:t>Etki </a:t>
            </a:r>
            <a:r>
              <a:rPr lang="tr-TR" b="1" u="sng" dirty="0" smtClean="0"/>
              <a:t/>
            </a:r>
            <a:br>
              <a:rPr lang="tr-TR" b="1" u="sng" dirty="0" smtClean="0"/>
            </a:br>
            <a:r>
              <a:rPr lang="tr-TR" dirty="0" smtClean="0"/>
              <a:t>       </a:t>
            </a:r>
            <a:r>
              <a:rPr lang="tr-TR" sz="3100" b="1" u="sng" dirty="0" smtClean="0">
                <a:solidFill>
                  <a:srgbClr val="7030A0"/>
                </a:solidFill>
                <a:latin typeface="Arial" panose="020B0604020202020204" pitchFamily="34" charset="0"/>
                <a:cs typeface="Arial" panose="020B0604020202020204" pitchFamily="34" charset="0"/>
              </a:rPr>
              <a:t>(200 mg-L-Karnitin,10 mg </a:t>
            </a:r>
            <a:r>
              <a:rPr lang="tr-TR" sz="3100" b="1" u="sng" dirty="0">
                <a:solidFill>
                  <a:srgbClr val="7030A0"/>
                </a:solidFill>
                <a:latin typeface="Arial" panose="020B0604020202020204" pitchFamily="34" charset="0"/>
                <a:cs typeface="Arial" panose="020B0604020202020204" pitchFamily="34" charset="0"/>
              </a:rPr>
              <a:t>Çinko)</a:t>
            </a:r>
          </a:p>
        </p:txBody>
      </p:sp>
      <p:sp>
        <p:nvSpPr>
          <p:cNvPr id="9" name="Unvan 1"/>
          <p:cNvSpPr txBox="1">
            <a:spLocks/>
          </p:cNvSpPr>
          <p:nvPr/>
        </p:nvSpPr>
        <p:spPr>
          <a:xfrm>
            <a:off x="4288972" y="5191795"/>
            <a:ext cx="6004560" cy="78581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3100" b="1" dirty="0" smtClean="0">
                <a:solidFill>
                  <a:srgbClr val="FF0000"/>
                </a:solidFill>
                <a:latin typeface="Arial" panose="020B0604020202020204" pitchFamily="34" charset="0"/>
                <a:cs typeface="Arial" panose="020B0604020202020204" pitchFamily="34" charset="0"/>
              </a:rPr>
              <a:t>                Sonuç olarak..</a:t>
            </a:r>
            <a:endParaRPr lang="tr-TR" sz="3100" b="1" dirty="0">
              <a:solidFill>
                <a:srgbClr val="FF0000"/>
              </a:solidFill>
              <a:latin typeface="Arial" panose="020B0604020202020204" pitchFamily="34" charset="0"/>
              <a:cs typeface="Arial" panose="020B0604020202020204" pitchFamily="34" charset="0"/>
            </a:endParaRPr>
          </a:p>
        </p:txBody>
      </p:sp>
      <p:pic>
        <p:nvPicPr>
          <p:cNvPr id="10" name="Resim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2593" y="0"/>
            <a:ext cx="2205350" cy="6858000"/>
          </a:xfrm>
          <a:prstGeom prst="rect">
            <a:avLst/>
          </a:prstGeom>
        </p:spPr>
      </p:pic>
      <p:pic>
        <p:nvPicPr>
          <p:cNvPr id="11" name="Picture 9">
            <a:extLst>
              <a:ext uri="{FF2B5EF4-FFF2-40B4-BE49-F238E27FC236}">
                <a16:creationId xmlns:a16="http://schemas.microsoft.com/office/drawing/2014/main" id="{C9CF47FE-52A2-39CB-47D0-668ABEC1D9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3787" y="365125"/>
            <a:ext cx="1468704" cy="1176292"/>
          </a:xfrm>
          <a:prstGeom prst="rect">
            <a:avLst/>
          </a:prstGeom>
        </p:spPr>
      </p:pic>
    </p:spTree>
    <p:extLst>
      <p:ext uri="{BB962C8B-B14F-4D97-AF65-F5344CB8AC3E}">
        <p14:creationId xmlns:p14="http://schemas.microsoft.com/office/powerpoint/2010/main" val="905500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647BE601-E296-C6EC-4125-699CC2760CAB}"/>
              </a:ext>
            </a:extLst>
          </p:cNvPr>
          <p:cNvSpPr txBox="1">
            <a:spLocks/>
          </p:cNvSpPr>
          <p:nvPr/>
        </p:nvSpPr>
        <p:spPr>
          <a:xfrm>
            <a:off x="1524000" y="4589175"/>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6" y="4589175"/>
            <a:ext cx="3234771" cy="2381250"/>
          </a:xfrm>
          <a:prstGeom prst="rect">
            <a:avLst/>
          </a:prstGeom>
        </p:spPr>
      </p:pic>
      <p:sp>
        <p:nvSpPr>
          <p:cNvPr id="6" name="Dikdörtgen 5"/>
          <p:cNvSpPr/>
          <p:nvPr/>
        </p:nvSpPr>
        <p:spPr>
          <a:xfrm>
            <a:off x="3130733" y="2591117"/>
            <a:ext cx="7537267" cy="1384995"/>
          </a:xfrm>
          <a:prstGeom prst="rect">
            <a:avLst/>
          </a:prstGeom>
        </p:spPr>
        <p:txBody>
          <a:bodyPr wrap="square">
            <a:spAutoFit/>
          </a:bodyPr>
          <a:lstStyle/>
          <a:p>
            <a:pPr marL="342900" indent="-342900">
              <a:buFont typeface="Wingdings" panose="05000000000000000000" pitchFamily="2" charset="2"/>
              <a:buChar char="q"/>
            </a:pPr>
            <a:r>
              <a:rPr lang="tr-TR" sz="2400" b="1" dirty="0" smtClean="0">
                <a:latin typeface="Arial" panose="020B0604020202020204" pitchFamily="34" charset="0"/>
                <a:cs typeface="Arial" panose="020B0604020202020204" pitchFamily="34" charset="0"/>
              </a:rPr>
              <a:t>L-karnitin </a:t>
            </a:r>
            <a:r>
              <a:rPr lang="tr-TR" sz="2400" b="1" dirty="0">
                <a:latin typeface="Arial" panose="020B0604020202020204" pitchFamily="34" charset="0"/>
                <a:cs typeface="Arial" panose="020B0604020202020204" pitchFamily="34" charset="0"/>
              </a:rPr>
              <a:t>ve </a:t>
            </a:r>
            <a:r>
              <a:rPr lang="tr-TR" sz="2400" b="1" dirty="0" smtClean="0">
                <a:latin typeface="Arial" panose="020B0604020202020204" pitchFamily="34" charset="0"/>
                <a:cs typeface="Arial" panose="020B0604020202020204" pitchFamily="34" charset="0"/>
              </a:rPr>
              <a:t>çinko;</a:t>
            </a:r>
          </a:p>
          <a:p>
            <a:pPr marL="285750" indent="-285750">
              <a:buFont typeface="Wingdings" panose="05000000000000000000" pitchFamily="2" charset="2"/>
              <a:buChar char="ü"/>
            </a:pPr>
            <a:r>
              <a:rPr lang="tr-TR" dirty="0" smtClean="0"/>
              <a:t> </a:t>
            </a:r>
            <a:r>
              <a:rPr lang="tr-TR" sz="2000" dirty="0">
                <a:latin typeface="Arial" panose="020B0604020202020204" pitchFamily="34" charset="0"/>
                <a:cs typeface="Arial" panose="020B0604020202020204" pitchFamily="34" charset="0"/>
              </a:rPr>
              <a:t>A</a:t>
            </a:r>
            <a:r>
              <a:rPr lang="tr-TR" sz="2000" dirty="0" smtClean="0">
                <a:latin typeface="Arial" panose="020B0604020202020204" pitchFamily="34" charset="0"/>
                <a:cs typeface="Arial" panose="020B0604020202020204" pitchFamily="34" charset="0"/>
              </a:rPr>
              <a:t>poptotik </a:t>
            </a:r>
            <a:r>
              <a:rPr lang="tr-TR" sz="2000" dirty="0">
                <a:latin typeface="Arial" panose="020B0604020202020204" pitchFamily="34" charset="0"/>
                <a:cs typeface="Arial" panose="020B0604020202020204" pitchFamily="34" charset="0"/>
              </a:rPr>
              <a:t>programı başlatan </a:t>
            </a:r>
            <a:r>
              <a:rPr lang="tr-TR" sz="2000" dirty="0" smtClean="0">
                <a:latin typeface="Arial" panose="020B0604020202020204" pitchFamily="34" charset="0"/>
                <a:cs typeface="Arial" panose="020B0604020202020204" pitchFamily="34" charset="0"/>
              </a:rPr>
              <a:t>ve yürüten </a:t>
            </a:r>
          </a:p>
          <a:p>
            <a:r>
              <a:rPr lang="tr-TR" sz="2000" dirty="0" smtClean="0">
                <a:latin typeface="Arial" panose="020B0604020202020204" pitchFamily="34" charset="0"/>
                <a:cs typeface="Arial" panose="020B0604020202020204" pitchFamily="34" charset="0"/>
              </a:rPr>
              <a:t>çeşitli kas pazları </a:t>
            </a:r>
            <a:r>
              <a:rPr lang="tr-TR" sz="2000" dirty="0">
                <a:latin typeface="Arial" panose="020B0604020202020204" pitchFamily="34" charset="0"/>
                <a:cs typeface="Arial" panose="020B0604020202020204" pitchFamily="34" charset="0"/>
              </a:rPr>
              <a:t>ve FAS ile </a:t>
            </a:r>
            <a:r>
              <a:rPr lang="tr-TR" sz="2000" dirty="0" smtClean="0">
                <a:latin typeface="Arial" panose="020B0604020202020204" pitchFamily="34" charset="0"/>
                <a:cs typeface="Arial" panose="020B0604020202020204" pitchFamily="34" charset="0"/>
              </a:rPr>
              <a:t>indüklenen apoptotik sinyallerin </a:t>
            </a:r>
            <a:r>
              <a:rPr lang="tr-TR" sz="2000" dirty="0">
                <a:latin typeface="Arial" panose="020B0604020202020204" pitchFamily="34" charset="0"/>
                <a:cs typeface="Arial" panose="020B0604020202020204" pitchFamily="34" charset="0"/>
              </a:rPr>
              <a:t>iletimini </a:t>
            </a:r>
            <a:r>
              <a:rPr lang="tr-TR" sz="2000" dirty="0" smtClean="0">
                <a:latin typeface="Arial" panose="020B0604020202020204" pitchFamily="34" charset="0"/>
                <a:cs typeface="Arial" panose="020B0604020202020204" pitchFamily="34" charset="0"/>
              </a:rPr>
              <a:t>inhibe </a:t>
            </a:r>
            <a:r>
              <a:rPr lang="tr-TR" sz="2000" dirty="0">
                <a:latin typeface="Arial" panose="020B0604020202020204" pitchFamily="34" charset="0"/>
                <a:cs typeface="Arial" panose="020B0604020202020204" pitchFamily="34" charset="0"/>
              </a:rPr>
              <a:t>ederek </a:t>
            </a:r>
            <a:r>
              <a:rPr lang="tr-TR" sz="2000" dirty="0" smtClean="0">
                <a:latin typeface="Arial" panose="020B0604020202020204" pitchFamily="34" charset="0"/>
                <a:cs typeface="Arial" panose="020B0604020202020204" pitchFamily="34" charset="0"/>
              </a:rPr>
              <a:t>Antiapoptotik etki gösterirler.</a:t>
            </a:r>
            <a:endParaRPr lang="tr-TR" sz="2000" dirty="0">
              <a:latin typeface="Arial" panose="020B0604020202020204" pitchFamily="34" charset="0"/>
              <a:cs typeface="Arial" panose="020B0604020202020204" pitchFamily="34" charset="0"/>
            </a:endParaRPr>
          </a:p>
        </p:txBody>
      </p:sp>
      <p:sp>
        <p:nvSpPr>
          <p:cNvPr id="7" name="Unvan 1"/>
          <p:cNvSpPr>
            <a:spLocks noGrp="1"/>
          </p:cNvSpPr>
          <p:nvPr>
            <p:ph type="title"/>
          </p:nvPr>
        </p:nvSpPr>
        <p:spPr>
          <a:xfrm>
            <a:off x="1972491" y="560364"/>
            <a:ext cx="8329613" cy="785813"/>
          </a:xfrm>
        </p:spPr>
        <p:txBody>
          <a:bodyPr>
            <a:normAutofit fontScale="90000"/>
          </a:bodyPr>
          <a:lstStyle/>
          <a:p>
            <a:r>
              <a:rPr lang="tr-TR" dirty="0" smtClean="0">
                <a:solidFill>
                  <a:srgbClr val="BF1344"/>
                </a:solidFill>
              </a:rPr>
              <a:t>                </a:t>
            </a:r>
            <a:r>
              <a:rPr lang="tr-TR" b="1" u="sng" dirty="0" smtClean="0">
                <a:solidFill>
                  <a:srgbClr val="BF1344"/>
                </a:solidFill>
              </a:rPr>
              <a:t>Antiapoptotik </a:t>
            </a:r>
            <a:r>
              <a:rPr lang="tr-TR" b="1" u="sng" dirty="0">
                <a:solidFill>
                  <a:srgbClr val="BF1344"/>
                </a:solidFill>
              </a:rPr>
              <a:t>Etki </a:t>
            </a:r>
            <a:r>
              <a:rPr lang="tr-TR" u="sng" dirty="0" smtClean="0">
                <a:solidFill>
                  <a:srgbClr val="BF1344"/>
                </a:solidFill>
              </a:rPr>
              <a:t/>
            </a:r>
            <a:br>
              <a:rPr lang="tr-TR" u="sng" dirty="0" smtClean="0">
                <a:solidFill>
                  <a:srgbClr val="BF1344"/>
                </a:solidFill>
              </a:rPr>
            </a:br>
            <a:r>
              <a:rPr lang="tr-TR" dirty="0" smtClean="0"/>
              <a:t>       </a:t>
            </a:r>
            <a:r>
              <a:rPr lang="tr-TR" sz="3100" b="1" u="sng" dirty="0" smtClean="0">
                <a:solidFill>
                  <a:srgbClr val="7030A0"/>
                </a:solidFill>
                <a:latin typeface="Arial" panose="020B0604020202020204" pitchFamily="34" charset="0"/>
                <a:cs typeface="Arial" panose="020B0604020202020204" pitchFamily="34" charset="0"/>
              </a:rPr>
              <a:t>(200 mg-L-Karnitin,10 mg </a:t>
            </a:r>
            <a:r>
              <a:rPr lang="tr-TR" sz="3100" b="1" u="sng" dirty="0">
                <a:solidFill>
                  <a:srgbClr val="7030A0"/>
                </a:solidFill>
                <a:latin typeface="Arial" panose="020B0604020202020204" pitchFamily="34" charset="0"/>
                <a:cs typeface="Arial" panose="020B0604020202020204" pitchFamily="34" charset="0"/>
              </a:rPr>
              <a:t>Çinko)</a:t>
            </a:r>
          </a:p>
        </p:txBody>
      </p:sp>
      <p:pic>
        <p:nvPicPr>
          <p:cNvPr id="9" name="Resim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2593" y="0"/>
            <a:ext cx="2205350" cy="6858000"/>
          </a:xfrm>
          <a:prstGeom prst="rect">
            <a:avLst/>
          </a:prstGeom>
        </p:spPr>
      </p:pic>
      <p:pic>
        <p:nvPicPr>
          <p:cNvPr id="10" name="Picture 9">
            <a:extLst>
              <a:ext uri="{FF2B5EF4-FFF2-40B4-BE49-F238E27FC236}">
                <a16:creationId xmlns:a16="http://schemas.microsoft.com/office/drawing/2014/main" id="{C9CF47FE-52A2-39CB-47D0-668ABEC1D9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3787" y="365125"/>
            <a:ext cx="1468704" cy="1176292"/>
          </a:xfrm>
          <a:prstGeom prst="rect">
            <a:avLst/>
          </a:prstGeom>
        </p:spPr>
      </p:pic>
    </p:spTree>
    <p:extLst>
      <p:ext uri="{BB962C8B-B14F-4D97-AF65-F5344CB8AC3E}">
        <p14:creationId xmlns:p14="http://schemas.microsoft.com/office/powerpoint/2010/main" val="2708354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647BE601-E296-C6EC-4125-699CC2760CAB}"/>
              </a:ext>
            </a:extLst>
          </p:cNvPr>
          <p:cNvSpPr txBox="1">
            <a:spLocks/>
          </p:cNvSpPr>
          <p:nvPr/>
        </p:nvSpPr>
        <p:spPr>
          <a:xfrm>
            <a:off x="1524000" y="4589175"/>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6" y="4589175"/>
            <a:ext cx="3234771" cy="2381250"/>
          </a:xfrm>
          <a:prstGeom prst="rect">
            <a:avLst/>
          </a:prstGeom>
        </p:spPr>
      </p:pic>
      <p:sp>
        <p:nvSpPr>
          <p:cNvPr id="2" name="Unvan 1"/>
          <p:cNvSpPr>
            <a:spLocks noGrp="1"/>
          </p:cNvSpPr>
          <p:nvPr>
            <p:ph type="title"/>
          </p:nvPr>
        </p:nvSpPr>
        <p:spPr>
          <a:xfrm>
            <a:off x="1524000" y="365125"/>
            <a:ext cx="8678091" cy="1325563"/>
          </a:xfrm>
        </p:spPr>
        <p:txBody>
          <a:bodyPr>
            <a:normAutofit/>
          </a:bodyPr>
          <a:lstStyle/>
          <a:p>
            <a:r>
              <a:rPr lang="tr-TR" sz="3200" b="1" u="sng" dirty="0">
                <a:solidFill>
                  <a:srgbClr val="BF1344"/>
                </a:solidFill>
                <a:latin typeface="Arial" panose="020B0604020202020204" pitchFamily="34" charset="0"/>
                <a:cs typeface="Arial" panose="020B0604020202020204" pitchFamily="34" charset="0"/>
              </a:rPr>
              <a:t>Tek Karbon Siklusu Üzerinden Etki </a:t>
            </a:r>
            <a:r>
              <a:rPr lang="tr-TR" sz="3200" b="1" u="sng" dirty="0" smtClean="0">
                <a:solidFill>
                  <a:srgbClr val="BF1344"/>
                </a:solidFill>
                <a:latin typeface="Arial" panose="020B0604020202020204" pitchFamily="34" charset="0"/>
                <a:cs typeface="Arial" panose="020B0604020202020204" pitchFamily="34" charset="0"/>
              </a:rPr>
              <a:t>Edenler</a:t>
            </a:r>
            <a:r>
              <a:rPr lang="tr-TR" sz="3200" b="1" dirty="0" smtClean="0">
                <a:solidFill>
                  <a:srgbClr val="BF1344"/>
                </a:solidFill>
                <a:latin typeface="Arial" panose="020B0604020202020204" pitchFamily="34" charset="0"/>
                <a:cs typeface="Arial" panose="020B0604020202020204" pitchFamily="34" charset="0"/>
              </a:rPr>
              <a:t>:</a:t>
            </a:r>
            <a:br>
              <a:rPr lang="tr-TR" sz="3200" b="1" dirty="0" smtClean="0">
                <a:solidFill>
                  <a:srgbClr val="BF1344"/>
                </a:solidFill>
                <a:latin typeface="Arial" panose="020B0604020202020204" pitchFamily="34" charset="0"/>
                <a:cs typeface="Arial" panose="020B0604020202020204" pitchFamily="34" charset="0"/>
              </a:rPr>
            </a:br>
            <a:r>
              <a:rPr lang="tr-TR" sz="3200" b="1" dirty="0" smtClean="0">
                <a:solidFill>
                  <a:srgbClr val="FF0000"/>
                </a:solidFill>
                <a:latin typeface="Arial" panose="020B0604020202020204" pitchFamily="34" charset="0"/>
                <a:cs typeface="Arial" panose="020B0604020202020204" pitchFamily="34" charset="0"/>
              </a:rPr>
              <a:t>      </a:t>
            </a:r>
            <a:r>
              <a:rPr lang="tr-TR" sz="3200" b="1" dirty="0" smtClean="0">
                <a:solidFill>
                  <a:srgbClr val="7030A0"/>
                </a:solidFill>
                <a:latin typeface="Arial" panose="020B0604020202020204" pitchFamily="34" charset="0"/>
                <a:cs typeface="Arial" panose="020B0604020202020204" pitchFamily="34" charset="0"/>
              </a:rPr>
              <a:t>(400 Mcg Folik asit, 2,5 Mcg </a:t>
            </a:r>
            <a:r>
              <a:rPr lang="tr-TR" sz="3200" b="1" dirty="0">
                <a:solidFill>
                  <a:srgbClr val="7030A0"/>
                </a:solidFill>
                <a:latin typeface="Arial" panose="020B0604020202020204" pitchFamily="34" charset="0"/>
                <a:cs typeface="Arial" panose="020B0604020202020204" pitchFamily="34" charset="0"/>
              </a:rPr>
              <a:t>B12 vit)</a:t>
            </a:r>
          </a:p>
        </p:txBody>
      </p:sp>
      <p:sp>
        <p:nvSpPr>
          <p:cNvPr id="4" name="Dikdörtgen 3"/>
          <p:cNvSpPr/>
          <p:nvPr/>
        </p:nvSpPr>
        <p:spPr>
          <a:xfrm>
            <a:off x="2677886" y="2644170"/>
            <a:ext cx="7634477" cy="1692771"/>
          </a:xfrm>
          <a:prstGeom prst="rect">
            <a:avLst/>
          </a:prstGeom>
        </p:spPr>
        <p:txBody>
          <a:bodyPr wrap="square">
            <a:spAutoFit/>
          </a:bodyPr>
          <a:lstStyle/>
          <a:p>
            <a:pPr marL="285750" indent="-285750">
              <a:buFont typeface="Wingdings" panose="05000000000000000000" pitchFamily="2" charset="2"/>
              <a:buChar char="q"/>
            </a:pPr>
            <a:r>
              <a:rPr lang="tr-TR" sz="2400" b="1" dirty="0">
                <a:latin typeface="Arial" panose="020B0604020202020204" pitchFamily="34" charset="0"/>
                <a:cs typeface="Arial" panose="020B0604020202020204" pitchFamily="34" charset="0"/>
              </a:rPr>
              <a:t>Folik asit</a:t>
            </a:r>
            <a:r>
              <a:rPr lang="tr-TR" sz="2400" b="1" dirty="0" smtClean="0">
                <a:latin typeface="Arial" panose="020B0604020202020204" pitchFamily="34" charset="0"/>
                <a:cs typeface="Arial" panose="020B0604020202020204" pitchFamily="34" charset="0"/>
              </a:rPr>
              <a:t>,</a:t>
            </a:r>
            <a:r>
              <a:rPr lang="sv-SE" sz="2400" b="1" dirty="0" smtClean="0">
                <a:latin typeface="Arial" panose="020B0604020202020204" pitchFamily="34" charset="0"/>
                <a:cs typeface="Arial" panose="020B0604020202020204" pitchFamily="34" charset="0"/>
              </a:rPr>
              <a:t> </a:t>
            </a:r>
            <a:r>
              <a:rPr lang="sv-SE" sz="2400" b="1" dirty="0">
                <a:latin typeface="Arial" panose="020B0604020202020204" pitchFamily="34" charset="0"/>
                <a:cs typeface="Arial" panose="020B0604020202020204" pitchFamily="34" charset="0"/>
              </a:rPr>
              <a:t>B12 gibi </a:t>
            </a:r>
            <a:r>
              <a:rPr lang="sv-SE" sz="2400" b="1" dirty="0" smtClean="0">
                <a:latin typeface="Arial" panose="020B0604020202020204" pitchFamily="34" charset="0"/>
                <a:cs typeface="Arial" panose="020B0604020202020204" pitchFamily="34" charset="0"/>
              </a:rPr>
              <a:t>vitaminler</a:t>
            </a:r>
            <a:r>
              <a:rPr lang="tr-TR" sz="2400" b="1" dirty="0" smtClean="0">
                <a:latin typeface="Arial" panose="020B0604020202020204" pitchFamily="34" charset="0"/>
                <a:cs typeface="Arial" panose="020B0604020202020204" pitchFamily="34" charset="0"/>
              </a:rPr>
              <a:t>;</a:t>
            </a:r>
          </a:p>
          <a:p>
            <a:pPr marL="285750" indent="-285750">
              <a:buFont typeface="Wingdings" panose="05000000000000000000" pitchFamily="2" charset="2"/>
              <a:buChar char="ü"/>
            </a:pPr>
            <a:r>
              <a:rPr lang="sv-SE" dirty="0" smtClean="0">
                <a:latin typeface="AGaramondPro-Regular"/>
              </a:rPr>
              <a:t> </a:t>
            </a:r>
            <a:r>
              <a:rPr lang="tr-TR" sz="2000" dirty="0" smtClean="0">
                <a:latin typeface="Arial" panose="020B0604020202020204" pitchFamily="34" charset="0"/>
                <a:cs typeface="Arial" panose="020B0604020202020204" pitchFamily="34" charset="0"/>
              </a:rPr>
              <a:t>B</a:t>
            </a:r>
            <a:r>
              <a:rPr lang="sv-SE" sz="2000" dirty="0" smtClean="0">
                <a:latin typeface="Arial" panose="020B0604020202020204" pitchFamily="34" charset="0"/>
                <a:cs typeface="Arial" panose="020B0604020202020204" pitchFamily="34" charset="0"/>
              </a:rPr>
              <a:t>u </a:t>
            </a:r>
            <a:r>
              <a:rPr lang="sv-SE" sz="2000" dirty="0">
                <a:latin typeface="Arial" panose="020B0604020202020204" pitchFamily="34" charset="0"/>
                <a:cs typeface="Arial" panose="020B0604020202020204" pitchFamily="34" charset="0"/>
              </a:rPr>
              <a:t>siklusta rol alan </a:t>
            </a:r>
            <a:r>
              <a:rPr lang="sv-SE" sz="2000" dirty="0" smtClean="0">
                <a:latin typeface="Arial" panose="020B0604020202020204" pitchFamily="34" charset="0"/>
                <a:cs typeface="Arial" panose="020B0604020202020204" pitchFamily="34" charset="0"/>
              </a:rPr>
              <a:t>önemli</a:t>
            </a:r>
            <a:r>
              <a:rPr lang="tr-TR" sz="2000" dirty="0" smtClean="0">
                <a:latin typeface="Arial" panose="020B0604020202020204" pitchFamily="34" charset="0"/>
                <a:cs typeface="Arial" panose="020B0604020202020204" pitchFamily="34" charset="0"/>
              </a:rPr>
              <a:t> koenzimlerdendir</a:t>
            </a:r>
            <a:r>
              <a:rPr lang="tr-TR" sz="2000" dirty="0">
                <a:latin typeface="Arial" panose="020B0604020202020204" pitchFamily="34" charset="0"/>
                <a:cs typeface="Arial" panose="020B0604020202020204" pitchFamily="34" charset="0"/>
              </a:rPr>
              <a:t>. </a:t>
            </a:r>
            <a:endParaRPr lang="tr-TR" sz="2000" dirty="0" smtClean="0">
              <a:latin typeface="Arial" panose="020B0604020202020204" pitchFamily="34" charset="0"/>
              <a:cs typeface="Arial" panose="020B0604020202020204" pitchFamily="34" charset="0"/>
            </a:endParaRPr>
          </a:p>
          <a:p>
            <a:r>
              <a:rPr lang="tr-TR" sz="2000" dirty="0" smtClean="0">
                <a:latin typeface="Arial" panose="020B0604020202020204" pitchFamily="34" charset="0"/>
                <a:cs typeface="Arial" panose="020B0604020202020204" pitchFamily="34" charset="0"/>
              </a:rPr>
              <a:t>Homosistein metiyonine dönüşümü sırasında </a:t>
            </a:r>
            <a:r>
              <a:rPr lang="tr-TR" sz="2000" dirty="0">
                <a:latin typeface="Arial" panose="020B0604020202020204" pitchFamily="34" charset="0"/>
                <a:cs typeface="Arial" panose="020B0604020202020204" pitchFamily="34" charset="0"/>
              </a:rPr>
              <a:t>bu </a:t>
            </a:r>
            <a:r>
              <a:rPr lang="tr-TR" sz="2000" dirty="0" smtClean="0">
                <a:latin typeface="Arial" panose="020B0604020202020204" pitchFamily="34" charset="0"/>
                <a:cs typeface="Arial" panose="020B0604020202020204" pitchFamily="34" charset="0"/>
              </a:rPr>
              <a:t>moleküllerin </a:t>
            </a:r>
            <a:r>
              <a:rPr lang="tr-TR" sz="2000" dirty="0">
                <a:latin typeface="Arial" panose="020B0604020202020204" pitchFamily="34" charset="0"/>
                <a:cs typeface="Arial" panose="020B0604020202020204" pitchFamily="34" charset="0"/>
              </a:rPr>
              <a:t>ortama hazır metil donoru </a:t>
            </a:r>
            <a:r>
              <a:rPr lang="tr-TR" sz="2000" dirty="0" smtClean="0">
                <a:latin typeface="Arial" panose="020B0604020202020204" pitchFamily="34" charset="0"/>
                <a:cs typeface="Arial" panose="020B0604020202020204" pitchFamily="34" charset="0"/>
              </a:rPr>
              <a:t>vermeleri ile hiperhomosisteineminin </a:t>
            </a:r>
          </a:p>
          <a:p>
            <a:r>
              <a:rPr lang="tr-TR" sz="2000" dirty="0" smtClean="0">
                <a:latin typeface="Arial" panose="020B0604020202020204" pitchFamily="34" charset="0"/>
                <a:cs typeface="Arial" panose="020B0604020202020204" pitchFamily="34" charset="0"/>
              </a:rPr>
              <a:t>önüne geçilmekte ve </a:t>
            </a:r>
            <a:r>
              <a:rPr lang="tr-TR" sz="2000" b="1" dirty="0" smtClean="0">
                <a:latin typeface="Arial" panose="020B0604020202020204" pitchFamily="34" charset="0"/>
                <a:cs typeface="Arial" panose="020B0604020202020204" pitchFamily="34" charset="0"/>
              </a:rPr>
              <a:t>DNA</a:t>
            </a:r>
            <a:r>
              <a:rPr lang="tr-TR" sz="2000" dirty="0" smtClean="0">
                <a:latin typeface="Arial" panose="020B0604020202020204" pitchFamily="34" charset="0"/>
                <a:cs typeface="Arial" panose="020B0604020202020204" pitchFamily="34" charset="0"/>
              </a:rPr>
              <a:t> bütünlüğü korunmaktadır.</a:t>
            </a:r>
            <a:endParaRPr lang="tr-TR" sz="2000" dirty="0">
              <a:latin typeface="Arial" panose="020B0604020202020204" pitchFamily="34" charset="0"/>
              <a:cs typeface="Arial" panose="020B0604020202020204" pitchFamily="34" charset="0"/>
            </a:endParaRPr>
          </a:p>
        </p:txBody>
      </p:sp>
      <p:pic>
        <p:nvPicPr>
          <p:cNvPr id="7" name="Resim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2593" y="0"/>
            <a:ext cx="2205350" cy="6858000"/>
          </a:xfrm>
          <a:prstGeom prst="rect">
            <a:avLst/>
          </a:prstGeom>
        </p:spPr>
      </p:pic>
      <p:pic>
        <p:nvPicPr>
          <p:cNvPr id="9" name="Picture 9">
            <a:extLst>
              <a:ext uri="{FF2B5EF4-FFF2-40B4-BE49-F238E27FC236}">
                <a16:creationId xmlns:a16="http://schemas.microsoft.com/office/drawing/2014/main" id="{C9CF47FE-52A2-39CB-47D0-668ABEC1D9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2687" y="365125"/>
            <a:ext cx="1331313" cy="1176292"/>
          </a:xfrm>
          <a:prstGeom prst="rect">
            <a:avLst/>
          </a:prstGeom>
        </p:spPr>
      </p:pic>
    </p:spTree>
    <p:extLst>
      <p:ext uri="{BB962C8B-B14F-4D97-AF65-F5344CB8AC3E}">
        <p14:creationId xmlns:p14="http://schemas.microsoft.com/office/powerpoint/2010/main" val="3844374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647BE601-E296-C6EC-4125-699CC2760CAB}"/>
              </a:ext>
            </a:extLst>
          </p:cNvPr>
          <p:cNvSpPr txBox="1">
            <a:spLocks/>
          </p:cNvSpPr>
          <p:nvPr/>
        </p:nvSpPr>
        <p:spPr>
          <a:xfrm>
            <a:off x="1524000" y="4589175"/>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6" y="4589175"/>
            <a:ext cx="3234771" cy="2381250"/>
          </a:xfrm>
          <a:prstGeom prst="rect">
            <a:avLst/>
          </a:prstGeom>
        </p:spPr>
      </p:pic>
      <p:sp>
        <p:nvSpPr>
          <p:cNvPr id="2" name="Unvan 1"/>
          <p:cNvSpPr>
            <a:spLocks noGrp="1"/>
          </p:cNvSpPr>
          <p:nvPr>
            <p:ph type="title"/>
          </p:nvPr>
        </p:nvSpPr>
        <p:spPr>
          <a:xfrm>
            <a:off x="838200" y="365125"/>
            <a:ext cx="9403080" cy="1325563"/>
          </a:xfrm>
        </p:spPr>
        <p:txBody>
          <a:bodyPr/>
          <a:lstStyle/>
          <a:p>
            <a:r>
              <a:rPr lang="tr-TR" b="1" dirty="0" smtClean="0">
                <a:solidFill>
                  <a:srgbClr val="BF1344"/>
                </a:solidFill>
              </a:rPr>
              <a:t>                 </a:t>
            </a:r>
            <a:r>
              <a:rPr lang="tr-TR" b="1" u="sng" dirty="0" smtClean="0">
                <a:solidFill>
                  <a:srgbClr val="BF1344"/>
                </a:solidFill>
                <a:latin typeface="Arial" panose="020B0604020202020204" pitchFamily="34" charset="0"/>
                <a:cs typeface="Arial" panose="020B0604020202020204" pitchFamily="34" charset="0"/>
              </a:rPr>
              <a:t>100 Mcg Selenyum</a:t>
            </a:r>
            <a:endParaRPr lang="tr-TR" b="1" u="sng" dirty="0">
              <a:solidFill>
                <a:srgbClr val="BF1344"/>
              </a:solidFill>
              <a:latin typeface="Arial" panose="020B0604020202020204" pitchFamily="34" charset="0"/>
              <a:cs typeface="Arial" panose="020B0604020202020204" pitchFamily="34" charset="0"/>
            </a:endParaRPr>
          </a:p>
        </p:txBody>
      </p:sp>
      <p:sp>
        <p:nvSpPr>
          <p:cNvPr id="4" name="Dikdörtgen 3"/>
          <p:cNvSpPr/>
          <p:nvPr/>
        </p:nvSpPr>
        <p:spPr>
          <a:xfrm>
            <a:off x="3148149" y="1730266"/>
            <a:ext cx="7274487" cy="3170099"/>
          </a:xfrm>
          <a:prstGeom prst="rect">
            <a:avLst/>
          </a:prstGeom>
        </p:spPr>
        <p:txBody>
          <a:bodyPr wrap="square">
            <a:spAutoFit/>
          </a:bodyPr>
          <a:lstStyle/>
          <a:p>
            <a:pPr marL="285750" indent="-285750">
              <a:buFont typeface="Wingdings" panose="05000000000000000000" pitchFamily="2" charset="2"/>
              <a:buChar char="ü"/>
            </a:pPr>
            <a:r>
              <a:rPr lang="tr-TR" sz="2000" dirty="0" smtClean="0">
                <a:latin typeface="Arial" panose="020B0604020202020204" pitchFamily="34" charset="0"/>
                <a:cs typeface="Arial" panose="020B0604020202020204" pitchFamily="34" charset="0"/>
              </a:rPr>
              <a:t>hücre </a:t>
            </a:r>
            <a:r>
              <a:rPr lang="tr-TR" sz="2000" dirty="0">
                <a:latin typeface="Arial" panose="020B0604020202020204" pitchFamily="34" charset="0"/>
                <a:cs typeface="Arial" panose="020B0604020202020204" pitchFamily="34" charset="0"/>
              </a:rPr>
              <a:t>zarını oksidatif hasardan koruyan </a:t>
            </a:r>
            <a:r>
              <a:rPr lang="tr-TR" sz="2000" dirty="0" smtClean="0">
                <a:latin typeface="Arial" panose="020B0604020202020204" pitchFamily="34" charset="0"/>
                <a:cs typeface="Arial" panose="020B0604020202020204" pitchFamily="34" charset="0"/>
              </a:rPr>
              <a:t>ametal bir elementtir.</a:t>
            </a:r>
          </a:p>
          <a:p>
            <a:endParaRPr lang="tr-TR" sz="2000" dirty="0" smtClean="0">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tr-TR" sz="2000" dirty="0">
                <a:latin typeface="Arial" panose="020B0604020202020204" pitchFamily="34" charset="0"/>
                <a:cs typeface="Arial" panose="020B0604020202020204" pitchFamily="34" charset="0"/>
              </a:rPr>
              <a:t>Selenyum </a:t>
            </a:r>
            <a:r>
              <a:rPr lang="tr-TR" sz="2000" dirty="0" smtClean="0">
                <a:latin typeface="Arial" panose="020B0604020202020204" pitchFamily="34" charset="0"/>
                <a:cs typeface="Arial" panose="020B0604020202020204" pitchFamily="34" charset="0"/>
              </a:rPr>
              <a:t>hücre </a:t>
            </a:r>
            <a:r>
              <a:rPr lang="tr-TR" sz="2000" dirty="0">
                <a:latin typeface="Arial" panose="020B0604020202020204" pitchFamily="34" charset="0"/>
                <a:cs typeface="Arial" panose="020B0604020202020204" pitchFamily="34" charset="0"/>
              </a:rPr>
              <a:t>zarlarını oksidatif </a:t>
            </a:r>
            <a:r>
              <a:rPr lang="tr-TR" sz="2000" dirty="0" smtClean="0">
                <a:latin typeface="Arial" panose="020B0604020202020204" pitchFamily="34" charset="0"/>
                <a:cs typeface="Arial" panose="020B0604020202020204" pitchFamily="34" charset="0"/>
              </a:rPr>
              <a:t>hasarlardan koruyan Glutatyon </a:t>
            </a:r>
            <a:r>
              <a:rPr lang="tr-TR" sz="2000" dirty="0">
                <a:latin typeface="Arial" panose="020B0604020202020204" pitchFamily="34" charset="0"/>
                <a:cs typeface="Arial" panose="020B0604020202020204" pitchFamily="34" charset="0"/>
              </a:rPr>
              <a:t>peroksidaz gibi </a:t>
            </a:r>
            <a:r>
              <a:rPr lang="tr-TR" sz="2000" dirty="0" smtClean="0">
                <a:latin typeface="Arial" panose="020B0604020202020204" pitchFamily="34" charset="0"/>
                <a:cs typeface="Arial" panose="020B0604020202020204" pitchFamily="34" charset="0"/>
              </a:rPr>
              <a:t>önemli enzimlerin katalitik </a:t>
            </a:r>
            <a:r>
              <a:rPr lang="tr-TR" sz="2000" dirty="0">
                <a:latin typeface="Arial" panose="020B0604020202020204" pitchFamily="34" charset="0"/>
                <a:cs typeface="Arial" panose="020B0604020202020204" pitchFamily="34" charset="0"/>
              </a:rPr>
              <a:t>merkezinin aktif </a:t>
            </a:r>
            <a:r>
              <a:rPr lang="tr-TR" sz="2000" dirty="0" smtClean="0">
                <a:latin typeface="Arial" panose="020B0604020202020204" pitchFamily="34" charset="0"/>
                <a:cs typeface="Arial" panose="020B0604020202020204" pitchFamily="34" charset="0"/>
              </a:rPr>
              <a:t>bölgelerinde selenosistein formunda </a:t>
            </a:r>
            <a:r>
              <a:rPr lang="tr-TR" sz="2000" dirty="0">
                <a:latin typeface="Arial" panose="020B0604020202020204" pitchFamily="34" charset="0"/>
                <a:cs typeface="Arial" panose="020B0604020202020204" pitchFamily="34" charset="0"/>
              </a:rPr>
              <a:t>yer </a:t>
            </a:r>
            <a:r>
              <a:rPr lang="tr-TR" sz="2000" dirty="0" smtClean="0">
                <a:latin typeface="Arial" panose="020B0604020202020204" pitchFamily="34" charset="0"/>
                <a:cs typeface="Arial" panose="020B0604020202020204" pitchFamily="34" charset="0"/>
              </a:rPr>
              <a:t>almaktadır.</a:t>
            </a:r>
          </a:p>
          <a:p>
            <a:endParaRPr lang="tr-TR" sz="2000" dirty="0" smtClean="0">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tr-TR" sz="2000" dirty="0">
                <a:latin typeface="Arial" panose="020B0604020202020204" pitchFamily="34" charset="0"/>
                <a:cs typeface="Arial" panose="020B0604020202020204" pitchFamily="34" charset="0"/>
              </a:rPr>
              <a:t>Selenyum normal </a:t>
            </a:r>
            <a:r>
              <a:rPr lang="tr-TR" sz="2000" dirty="0" smtClean="0">
                <a:latin typeface="Arial" panose="020B0604020202020204" pitchFamily="34" charset="0"/>
                <a:cs typeface="Arial" panose="020B0604020202020204" pitchFamily="34" charset="0"/>
              </a:rPr>
              <a:t>Testikuler gelişim</a:t>
            </a:r>
            <a:r>
              <a:rPr lang="tr-TR" sz="2000" dirty="0">
                <a:latin typeface="Arial" panose="020B0604020202020204" pitchFamily="34" charset="0"/>
                <a:cs typeface="Arial" panose="020B0604020202020204" pitchFamily="34" charset="0"/>
              </a:rPr>
              <a:t>, spermatogenezis ve sperm kapasitasyon </a:t>
            </a:r>
            <a:r>
              <a:rPr lang="tr-TR" sz="2000" dirty="0" smtClean="0">
                <a:latin typeface="Arial" panose="020B0604020202020204" pitchFamily="34" charset="0"/>
                <a:cs typeface="Arial" panose="020B0604020202020204" pitchFamily="34" charset="0"/>
              </a:rPr>
              <a:t>sürecinde gerekli </a:t>
            </a:r>
            <a:r>
              <a:rPr lang="tr-TR" sz="2000" dirty="0">
                <a:latin typeface="Arial" panose="020B0604020202020204" pitchFamily="34" charset="0"/>
                <a:cs typeface="Arial" panose="020B0604020202020204" pitchFamily="34" charset="0"/>
              </a:rPr>
              <a:t>olan bir </a:t>
            </a:r>
            <a:r>
              <a:rPr lang="tr-TR" sz="2000" dirty="0" smtClean="0">
                <a:latin typeface="Arial" panose="020B0604020202020204" pitchFamily="34" charset="0"/>
                <a:cs typeface="Arial" panose="020B0604020202020204" pitchFamily="34" charset="0"/>
              </a:rPr>
              <a:t>elementtir.</a:t>
            </a:r>
            <a:endParaRPr lang="tr-TR" sz="2000" dirty="0">
              <a:latin typeface="Arial" panose="020B0604020202020204" pitchFamily="34" charset="0"/>
              <a:cs typeface="Arial" panose="020B0604020202020204" pitchFamily="34" charset="0"/>
            </a:endParaRPr>
          </a:p>
        </p:txBody>
      </p:sp>
      <p:pic>
        <p:nvPicPr>
          <p:cNvPr id="7" name="Resim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2593" y="0"/>
            <a:ext cx="2205350" cy="6858000"/>
          </a:xfrm>
          <a:prstGeom prst="rect">
            <a:avLst/>
          </a:prstGeom>
        </p:spPr>
      </p:pic>
      <p:pic>
        <p:nvPicPr>
          <p:cNvPr id="9" name="Picture 9">
            <a:extLst>
              <a:ext uri="{FF2B5EF4-FFF2-40B4-BE49-F238E27FC236}">
                <a16:creationId xmlns:a16="http://schemas.microsoft.com/office/drawing/2014/main" id="{C9CF47FE-52A2-39CB-47D0-668ABEC1D9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3787" y="365125"/>
            <a:ext cx="1468704" cy="1176292"/>
          </a:xfrm>
          <a:prstGeom prst="rect">
            <a:avLst/>
          </a:prstGeom>
        </p:spPr>
      </p:pic>
    </p:spTree>
    <p:extLst>
      <p:ext uri="{BB962C8B-B14F-4D97-AF65-F5344CB8AC3E}">
        <p14:creationId xmlns:p14="http://schemas.microsoft.com/office/powerpoint/2010/main" val="2684760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647BE601-E296-C6EC-4125-699CC2760CAB}"/>
              </a:ext>
            </a:extLst>
          </p:cNvPr>
          <p:cNvSpPr txBox="1">
            <a:spLocks/>
          </p:cNvSpPr>
          <p:nvPr/>
        </p:nvSpPr>
        <p:spPr>
          <a:xfrm>
            <a:off x="1550126" y="4589175"/>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6" y="4589175"/>
            <a:ext cx="3234771" cy="2381250"/>
          </a:xfrm>
          <a:prstGeom prst="rect">
            <a:avLst/>
          </a:prstGeom>
        </p:spPr>
      </p:pic>
      <p:sp>
        <p:nvSpPr>
          <p:cNvPr id="2" name="Unvan 1"/>
          <p:cNvSpPr>
            <a:spLocks noGrp="1"/>
          </p:cNvSpPr>
          <p:nvPr>
            <p:ph type="title"/>
          </p:nvPr>
        </p:nvSpPr>
        <p:spPr>
          <a:xfrm>
            <a:off x="838200" y="365125"/>
            <a:ext cx="9403080" cy="1325563"/>
          </a:xfrm>
        </p:spPr>
        <p:txBody>
          <a:bodyPr/>
          <a:lstStyle/>
          <a:p>
            <a:r>
              <a:rPr lang="tr-TR" b="1" dirty="0" smtClean="0"/>
              <a:t>                 </a:t>
            </a:r>
            <a:r>
              <a:rPr lang="tr-TR" b="1" u="sng" dirty="0" smtClean="0">
                <a:solidFill>
                  <a:srgbClr val="BF1344"/>
                </a:solidFill>
                <a:latin typeface="Arial" panose="020B0604020202020204" pitchFamily="34" charset="0"/>
                <a:cs typeface="Arial" panose="020B0604020202020204" pitchFamily="34" charset="0"/>
              </a:rPr>
              <a:t>100 Mcg Selenyum</a:t>
            </a:r>
            <a:endParaRPr lang="tr-TR" b="1" u="sng" dirty="0">
              <a:solidFill>
                <a:srgbClr val="BF1344"/>
              </a:solidFill>
              <a:latin typeface="Arial" panose="020B0604020202020204" pitchFamily="34" charset="0"/>
              <a:cs typeface="Arial" panose="020B0604020202020204" pitchFamily="34" charset="0"/>
            </a:endParaRPr>
          </a:p>
        </p:txBody>
      </p:sp>
      <p:sp>
        <p:nvSpPr>
          <p:cNvPr id="6" name="Dikdörtgen 5"/>
          <p:cNvSpPr/>
          <p:nvPr/>
        </p:nvSpPr>
        <p:spPr>
          <a:xfrm>
            <a:off x="509451" y="1528355"/>
            <a:ext cx="9913185" cy="2246769"/>
          </a:xfrm>
          <a:prstGeom prst="rect">
            <a:avLst/>
          </a:prstGeom>
        </p:spPr>
        <p:txBody>
          <a:bodyPr wrap="square">
            <a:spAutoFit/>
          </a:bodyPr>
          <a:lstStyle/>
          <a:p>
            <a:r>
              <a:rPr lang="tr-TR" sz="2000" dirty="0">
                <a:solidFill>
                  <a:srgbClr val="000000"/>
                </a:solidFill>
                <a:latin typeface="Arial" panose="020B0604020202020204" pitchFamily="34" charset="0"/>
                <a:cs typeface="Arial" panose="020B0604020202020204" pitchFamily="34" charset="0"/>
              </a:rPr>
              <a:t>Selenyum eksikliğinin değerlendirildiği yakın </a:t>
            </a:r>
            <a:r>
              <a:rPr lang="tr-TR" sz="2000" dirty="0" smtClean="0">
                <a:solidFill>
                  <a:srgbClr val="000000"/>
                </a:solidFill>
                <a:latin typeface="Arial" panose="020B0604020202020204" pitchFamily="34" charset="0"/>
                <a:cs typeface="Arial" panose="020B0604020202020204" pitchFamily="34" charset="0"/>
              </a:rPr>
              <a:t>zamandaki bir </a:t>
            </a:r>
            <a:r>
              <a:rPr lang="tr-TR" sz="2000" dirty="0">
                <a:solidFill>
                  <a:srgbClr val="000000"/>
                </a:solidFill>
                <a:latin typeface="Arial" panose="020B0604020202020204" pitchFamily="34" charset="0"/>
                <a:cs typeface="Arial" panose="020B0604020202020204" pitchFamily="34" charset="0"/>
              </a:rPr>
              <a:t>derlemede, </a:t>
            </a:r>
            <a:endParaRPr lang="tr-TR" sz="2000" dirty="0" smtClean="0">
              <a:solidFill>
                <a:srgbClr val="000000"/>
              </a:solidFill>
              <a:latin typeface="Arial" panose="020B0604020202020204" pitchFamily="34" charset="0"/>
              <a:cs typeface="Arial" panose="020B0604020202020204" pitchFamily="34" charset="0"/>
            </a:endParaRPr>
          </a:p>
          <a:p>
            <a:r>
              <a:rPr lang="tr-TR" sz="2000" b="1" dirty="0" smtClean="0">
                <a:solidFill>
                  <a:srgbClr val="000000"/>
                </a:solidFill>
                <a:latin typeface="Arial" panose="020B0604020202020204" pitchFamily="34" charset="0"/>
                <a:cs typeface="Arial" panose="020B0604020202020204" pitchFamily="34" charset="0"/>
              </a:rPr>
              <a:t>                    semen </a:t>
            </a:r>
            <a:r>
              <a:rPr lang="tr-TR" sz="2000" b="1" dirty="0">
                <a:solidFill>
                  <a:srgbClr val="000000"/>
                </a:solidFill>
                <a:latin typeface="Arial" panose="020B0604020202020204" pitchFamily="34" charset="0"/>
                <a:cs typeface="Arial" panose="020B0604020202020204" pitchFamily="34" charset="0"/>
              </a:rPr>
              <a:t>kalitesinde ve sperm motilitesindeki</a:t>
            </a:r>
          </a:p>
          <a:p>
            <a:r>
              <a:rPr lang="tr-TR" sz="2000" dirty="0">
                <a:solidFill>
                  <a:srgbClr val="000000"/>
                </a:solidFill>
                <a:latin typeface="Arial" panose="020B0604020202020204" pitchFamily="34" charset="0"/>
                <a:cs typeface="Arial" panose="020B0604020202020204" pitchFamily="34" charset="0"/>
              </a:rPr>
              <a:t>bozulmaya neden olarak erkek infertilitesiyle ilişkili </a:t>
            </a:r>
            <a:r>
              <a:rPr lang="tr-TR" sz="2000" dirty="0" smtClean="0">
                <a:solidFill>
                  <a:srgbClr val="000000"/>
                </a:solidFill>
                <a:latin typeface="Arial" panose="020B0604020202020204" pitchFamily="34" charset="0"/>
                <a:cs typeface="Arial" panose="020B0604020202020204" pitchFamily="34" charset="0"/>
              </a:rPr>
              <a:t>olabileceği belirtilmiştir</a:t>
            </a:r>
            <a:r>
              <a:rPr lang="tr-TR" sz="2000" b="1" dirty="0" smtClean="0">
                <a:solidFill>
                  <a:srgbClr val="0072C6"/>
                </a:solidFill>
                <a:latin typeface="Arial" panose="020B0604020202020204" pitchFamily="34" charset="0"/>
                <a:cs typeface="Arial" panose="020B0604020202020204" pitchFamily="34" charset="0"/>
              </a:rPr>
              <a:t>.</a:t>
            </a:r>
          </a:p>
          <a:p>
            <a:r>
              <a:rPr lang="tr-TR" sz="2000" b="1" dirty="0" smtClean="0">
                <a:solidFill>
                  <a:srgbClr val="000000"/>
                </a:solidFill>
                <a:latin typeface="Arial" panose="020B0604020202020204" pitchFamily="34" charset="0"/>
                <a:cs typeface="Arial" panose="020B0604020202020204" pitchFamily="34" charset="0"/>
              </a:rPr>
              <a:t>			İnfertil </a:t>
            </a:r>
            <a:r>
              <a:rPr lang="tr-TR" sz="2000" b="1" dirty="0">
                <a:solidFill>
                  <a:srgbClr val="000000"/>
                </a:solidFill>
                <a:latin typeface="Arial" panose="020B0604020202020204" pitchFamily="34" charset="0"/>
                <a:cs typeface="Arial" panose="020B0604020202020204" pitchFamily="34" charset="0"/>
              </a:rPr>
              <a:t>468 hasta </a:t>
            </a:r>
            <a:r>
              <a:rPr lang="tr-TR" sz="2000" b="1" dirty="0" smtClean="0">
                <a:solidFill>
                  <a:srgbClr val="000000"/>
                </a:solidFill>
                <a:latin typeface="Arial" panose="020B0604020202020204" pitchFamily="34" charset="0"/>
                <a:cs typeface="Arial" panose="020B0604020202020204" pitchFamily="34" charset="0"/>
              </a:rPr>
              <a:t>üzerinde; </a:t>
            </a:r>
          </a:p>
          <a:p>
            <a:r>
              <a:rPr lang="tr-TR" sz="2000" dirty="0" smtClean="0">
                <a:solidFill>
                  <a:srgbClr val="000000"/>
                </a:solidFill>
                <a:latin typeface="Arial" panose="020B0604020202020204" pitchFamily="34" charset="0"/>
                <a:cs typeface="Arial" panose="020B0604020202020204" pitchFamily="34" charset="0"/>
              </a:rPr>
              <a:t>antioksidan ajan </a:t>
            </a:r>
            <a:r>
              <a:rPr lang="tr-TR" sz="2000" dirty="0">
                <a:solidFill>
                  <a:srgbClr val="000000"/>
                </a:solidFill>
                <a:latin typeface="Arial" panose="020B0604020202020204" pitchFamily="34" charset="0"/>
                <a:cs typeface="Arial" panose="020B0604020202020204" pitchFamily="34" charset="0"/>
              </a:rPr>
              <a:t>olarak </a:t>
            </a:r>
            <a:r>
              <a:rPr lang="tr-TR" sz="2000" b="1" dirty="0">
                <a:solidFill>
                  <a:srgbClr val="000000"/>
                </a:solidFill>
                <a:latin typeface="Arial" panose="020B0604020202020204" pitchFamily="34" charset="0"/>
                <a:cs typeface="Arial" panose="020B0604020202020204" pitchFamily="34" charset="0"/>
              </a:rPr>
              <a:t>selenyumun </a:t>
            </a:r>
            <a:r>
              <a:rPr lang="tr-TR" sz="2000" dirty="0">
                <a:solidFill>
                  <a:srgbClr val="000000"/>
                </a:solidFill>
                <a:latin typeface="Arial" panose="020B0604020202020204" pitchFamily="34" charset="0"/>
                <a:cs typeface="Arial" panose="020B0604020202020204" pitchFamily="34" charset="0"/>
              </a:rPr>
              <a:t>kullanıldığı bir </a:t>
            </a:r>
            <a:r>
              <a:rPr lang="tr-TR" sz="2000" dirty="0" smtClean="0">
                <a:solidFill>
                  <a:srgbClr val="000000"/>
                </a:solidFill>
                <a:latin typeface="Arial" panose="020B0604020202020204" pitchFamily="34" charset="0"/>
                <a:cs typeface="Arial" panose="020B0604020202020204" pitchFamily="34" charset="0"/>
              </a:rPr>
              <a:t>çalışmada, selenyum </a:t>
            </a:r>
            <a:r>
              <a:rPr lang="tr-TR" sz="2000" dirty="0">
                <a:solidFill>
                  <a:srgbClr val="000000"/>
                </a:solidFill>
                <a:latin typeface="Arial" panose="020B0604020202020204" pitchFamily="34" charset="0"/>
                <a:cs typeface="Arial" panose="020B0604020202020204" pitchFamily="34" charset="0"/>
              </a:rPr>
              <a:t>tedavisinin </a:t>
            </a:r>
            <a:endParaRPr lang="tr-TR" sz="2000" dirty="0" smtClean="0">
              <a:solidFill>
                <a:srgbClr val="000000"/>
              </a:solidFill>
              <a:latin typeface="Arial" panose="020B0604020202020204" pitchFamily="34" charset="0"/>
              <a:cs typeface="Arial" panose="020B0604020202020204" pitchFamily="34" charset="0"/>
            </a:endParaRPr>
          </a:p>
          <a:p>
            <a:r>
              <a:rPr lang="tr-TR" sz="2000" b="1" i="1" dirty="0" smtClean="0">
                <a:solidFill>
                  <a:srgbClr val="FF0000"/>
                </a:solidFill>
                <a:latin typeface="Arial" panose="020B0604020202020204" pitchFamily="34" charset="0"/>
                <a:cs typeface="Arial" panose="020B0604020202020204" pitchFamily="34" charset="0"/>
              </a:rPr>
              <a:t>	hem </a:t>
            </a:r>
            <a:r>
              <a:rPr lang="tr-TR" sz="2000" b="1" i="1" dirty="0">
                <a:solidFill>
                  <a:srgbClr val="FF0000"/>
                </a:solidFill>
                <a:latin typeface="Arial" panose="020B0604020202020204" pitchFamily="34" charset="0"/>
                <a:cs typeface="Arial" panose="020B0604020202020204" pitchFamily="34" charset="0"/>
              </a:rPr>
              <a:t>sperm konsantrasyonu hem </a:t>
            </a:r>
            <a:r>
              <a:rPr lang="tr-TR" sz="2000" b="1" i="1" dirty="0" smtClean="0">
                <a:solidFill>
                  <a:srgbClr val="FF0000"/>
                </a:solidFill>
                <a:latin typeface="Arial" panose="020B0604020202020204" pitchFamily="34" charset="0"/>
                <a:cs typeface="Arial" panose="020B0604020202020204" pitchFamily="34" charset="0"/>
              </a:rPr>
              <a:t>de motilite </a:t>
            </a:r>
            <a:r>
              <a:rPr lang="tr-TR" sz="2000" b="1" i="1" dirty="0">
                <a:solidFill>
                  <a:srgbClr val="FF0000"/>
                </a:solidFill>
                <a:latin typeface="Arial" panose="020B0604020202020204" pitchFamily="34" charset="0"/>
                <a:cs typeface="Arial" panose="020B0604020202020204" pitchFamily="34" charset="0"/>
              </a:rPr>
              <a:t>ve morfolojide anlamlı </a:t>
            </a:r>
            <a:endParaRPr lang="tr-TR" sz="2000" b="1" i="1" dirty="0" smtClean="0">
              <a:solidFill>
                <a:srgbClr val="FF0000"/>
              </a:solidFill>
              <a:latin typeface="Arial" panose="020B0604020202020204" pitchFamily="34" charset="0"/>
              <a:cs typeface="Arial" panose="020B0604020202020204" pitchFamily="34" charset="0"/>
            </a:endParaRPr>
          </a:p>
          <a:p>
            <a:r>
              <a:rPr lang="tr-TR" sz="2000" dirty="0" smtClean="0">
                <a:solidFill>
                  <a:srgbClr val="000000"/>
                </a:solidFill>
                <a:latin typeface="Arial" panose="020B0604020202020204" pitchFamily="34" charset="0"/>
                <a:cs typeface="Arial" panose="020B0604020202020204" pitchFamily="34" charset="0"/>
              </a:rPr>
              <a:t>                                    iyileşmeler </a:t>
            </a:r>
            <a:r>
              <a:rPr lang="tr-TR" sz="2000" dirty="0">
                <a:solidFill>
                  <a:srgbClr val="000000"/>
                </a:solidFill>
                <a:latin typeface="Arial" panose="020B0604020202020204" pitchFamily="34" charset="0"/>
                <a:cs typeface="Arial" panose="020B0604020202020204" pitchFamily="34" charset="0"/>
              </a:rPr>
              <a:t>sağladığı </a:t>
            </a:r>
            <a:r>
              <a:rPr lang="tr-TR" sz="2000" dirty="0" smtClean="0">
                <a:solidFill>
                  <a:srgbClr val="000000"/>
                </a:solidFill>
                <a:latin typeface="Arial" panose="020B0604020202020204" pitchFamily="34" charset="0"/>
                <a:cs typeface="Arial" panose="020B0604020202020204" pitchFamily="34" charset="0"/>
              </a:rPr>
              <a:t>belirtilmiştir</a:t>
            </a:r>
            <a:endParaRPr lang="tr-TR" sz="2000" dirty="0">
              <a:latin typeface="Arial" panose="020B0604020202020204" pitchFamily="34" charset="0"/>
              <a:cs typeface="Arial" panose="020B0604020202020204" pitchFamily="34" charset="0"/>
            </a:endParaRPr>
          </a:p>
        </p:txBody>
      </p:sp>
      <p:sp>
        <p:nvSpPr>
          <p:cNvPr id="7" name="Dikdörtgen 6"/>
          <p:cNvSpPr/>
          <p:nvPr/>
        </p:nvSpPr>
        <p:spPr>
          <a:xfrm>
            <a:off x="4036421" y="5087302"/>
            <a:ext cx="6386215" cy="1600438"/>
          </a:xfrm>
          <a:prstGeom prst="rect">
            <a:avLst/>
          </a:prstGeom>
        </p:spPr>
        <p:txBody>
          <a:bodyPr wrap="square">
            <a:spAutoFit/>
          </a:bodyPr>
          <a:lstStyle/>
          <a:p>
            <a:r>
              <a:rPr lang="tr-TR" sz="1400" b="1" dirty="0" smtClean="0">
                <a:solidFill>
                  <a:srgbClr val="000000"/>
                </a:solidFill>
                <a:latin typeface="Arial" panose="020B0604020202020204" pitchFamily="34" charset="0"/>
                <a:cs typeface="Arial" panose="020B0604020202020204" pitchFamily="34" charset="0"/>
              </a:rPr>
              <a:t>Kaynaklar:</a:t>
            </a:r>
          </a:p>
          <a:p>
            <a:r>
              <a:rPr lang="en-US" sz="1400" dirty="0" smtClean="0">
                <a:solidFill>
                  <a:srgbClr val="FF0000"/>
                </a:solidFill>
                <a:latin typeface="Arial" panose="020B0604020202020204" pitchFamily="34" charset="0"/>
                <a:cs typeface="Arial" panose="020B0604020202020204" pitchFamily="34" charset="0"/>
              </a:rPr>
              <a:t>Pieczyńska </a:t>
            </a:r>
            <a:r>
              <a:rPr lang="en-US" sz="1400" dirty="0">
                <a:solidFill>
                  <a:srgbClr val="FF0000"/>
                </a:solidFill>
                <a:latin typeface="Arial" panose="020B0604020202020204" pitchFamily="34" charset="0"/>
                <a:cs typeface="Arial" panose="020B0604020202020204" pitchFamily="34" charset="0"/>
              </a:rPr>
              <a:t>J, Grajeta H. The role of selenium in </a:t>
            </a:r>
            <a:r>
              <a:rPr lang="en-US" sz="1400" dirty="0" smtClean="0">
                <a:solidFill>
                  <a:srgbClr val="FF0000"/>
                </a:solidFill>
                <a:latin typeface="Arial" panose="020B0604020202020204" pitchFamily="34" charset="0"/>
                <a:cs typeface="Arial" panose="020B0604020202020204" pitchFamily="34" charset="0"/>
              </a:rPr>
              <a:t>human</a:t>
            </a:r>
            <a:r>
              <a:rPr lang="tr-TR" sz="1400" dirty="0">
                <a:solidFill>
                  <a:srgbClr val="FF0000"/>
                </a:solidFill>
                <a:latin typeface="Arial" panose="020B0604020202020204" pitchFamily="34" charset="0"/>
                <a:cs typeface="Arial" panose="020B0604020202020204" pitchFamily="34" charset="0"/>
              </a:rPr>
              <a:t> </a:t>
            </a:r>
            <a:r>
              <a:rPr lang="en-US" sz="1400" dirty="0" smtClean="0">
                <a:solidFill>
                  <a:srgbClr val="FF0000"/>
                </a:solidFill>
                <a:latin typeface="Arial" panose="020B0604020202020204" pitchFamily="34" charset="0"/>
                <a:cs typeface="Arial" panose="020B0604020202020204" pitchFamily="34" charset="0"/>
              </a:rPr>
              <a:t>conception</a:t>
            </a:r>
            <a:endParaRPr lang="en-US" sz="1400" dirty="0">
              <a:solidFill>
                <a:srgbClr val="FF0000"/>
              </a:solidFill>
              <a:latin typeface="Arial" panose="020B0604020202020204" pitchFamily="34" charset="0"/>
              <a:cs typeface="Arial" panose="020B0604020202020204" pitchFamily="34" charset="0"/>
            </a:endParaRPr>
          </a:p>
          <a:p>
            <a:r>
              <a:rPr lang="en-US" sz="1400" dirty="0">
                <a:solidFill>
                  <a:srgbClr val="FF0000"/>
                </a:solidFill>
                <a:latin typeface="Arial" panose="020B0604020202020204" pitchFamily="34" charset="0"/>
                <a:cs typeface="Arial" panose="020B0604020202020204" pitchFamily="34" charset="0"/>
              </a:rPr>
              <a:t>and pregnancy. J Trace Elem Med Biol 2015;29:31–8. [</a:t>
            </a:r>
            <a:r>
              <a:rPr lang="en-US" sz="1400" dirty="0" err="1">
                <a:solidFill>
                  <a:srgbClr val="FF0000"/>
                </a:solidFill>
                <a:latin typeface="Arial" panose="020B0604020202020204" pitchFamily="34" charset="0"/>
                <a:cs typeface="Arial" panose="020B0604020202020204" pitchFamily="34" charset="0"/>
              </a:rPr>
              <a:t>CrossRef</a:t>
            </a:r>
            <a:r>
              <a:rPr lang="en-US" sz="1400" dirty="0">
                <a:solidFill>
                  <a:srgbClr val="FF0000"/>
                </a:solidFill>
                <a:latin typeface="Arial" panose="020B0604020202020204" pitchFamily="34" charset="0"/>
                <a:cs typeface="Arial" panose="020B0604020202020204" pitchFamily="34" charset="0"/>
              </a:rPr>
              <a:t> ]</a:t>
            </a:r>
          </a:p>
          <a:p>
            <a:r>
              <a:rPr lang="en-US" sz="1400" dirty="0" smtClean="0">
                <a:solidFill>
                  <a:srgbClr val="FF0000"/>
                </a:solidFill>
                <a:latin typeface="Arial" panose="020B0604020202020204" pitchFamily="34" charset="0"/>
                <a:cs typeface="Arial" panose="020B0604020202020204" pitchFamily="34" charset="0"/>
              </a:rPr>
              <a:t>Safarinejad </a:t>
            </a:r>
            <a:r>
              <a:rPr lang="en-US" sz="1400" dirty="0">
                <a:solidFill>
                  <a:srgbClr val="FF0000"/>
                </a:solidFill>
                <a:latin typeface="Arial" panose="020B0604020202020204" pitchFamily="34" charset="0"/>
                <a:cs typeface="Arial" panose="020B0604020202020204" pitchFamily="34" charset="0"/>
              </a:rPr>
              <a:t>MR, Safarinejad S. Efficacy of Selenium and/or</a:t>
            </a:r>
          </a:p>
          <a:p>
            <a:r>
              <a:rPr lang="tr-TR" sz="1400" dirty="0">
                <a:solidFill>
                  <a:srgbClr val="FF0000"/>
                </a:solidFill>
                <a:latin typeface="Arial" panose="020B0604020202020204" pitchFamily="34" charset="0"/>
                <a:cs typeface="Arial" panose="020B0604020202020204" pitchFamily="34" charset="0"/>
              </a:rPr>
              <a:t>N-</a:t>
            </a:r>
            <a:r>
              <a:rPr lang="tr-TR" sz="1400" dirty="0" err="1">
                <a:solidFill>
                  <a:srgbClr val="FF0000"/>
                </a:solidFill>
                <a:latin typeface="Arial" panose="020B0604020202020204" pitchFamily="34" charset="0"/>
                <a:cs typeface="Arial" panose="020B0604020202020204" pitchFamily="34" charset="0"/>
              </a:rPr>
              <a:t>Acetyl</a:t>
            </a:r>
            <a:r>
              <a:rPr lang="tr-TR" sz="1400" dirty="0">
                <a:solidFill>
                  <a:srgbClr val="FF0000"/>
                </a:solidFill>
                <a:latin typeface="Arial" panose="020B0604020202020204" pitchFamily="34" charset="0"/>
                <a:cs typeface="Arial" panose="020B0604020202020204" pitchFamily="34" charset="0"/>
              </a:rPr>
              <a:t>-</a:t>
            </a:r>
            <a:r>
              <a:rPr lang="tr-TR" sz="1400" dirty="0" err="1">
                <a:solidFill>
                  <a:srgbClr val="FF0000"/>
                </a:solidFill>
                <a:latin typeface="Arial" panose="020B0604020202020204" pitchFamily="34" charset="0"/>
                <a:cs typeface="Arial" panose="020B0604020202020204" pitchFamily="34" charset="0"/>
              </a:rPr>
              <a:t>Cysteine</a:t>
            </a:r>
            <a:r>
              <a:rPr lang="tr-TR" sz="1400" dirty="0">
                <a:solidFill>
                  <a:srgbClr val="FF0000"/>
                </a:solidFill>
                <a:latin typeface="Arial" panose="020B0604020202020204" pitchFamily="34" charset="0"/>
                <a:cs typeface="Arial" panose="020B0604020202020204" pitchFamily="34" charset="0"/>
              </a:rPr>
              <a:t> </a:t>
            </a:r>
            <a:r>
              <a:rPr lang="tr-TR" sz="1400" dirty="0" err="1">
                <a:solidFill>
                  <a:srgbClr val="FF0000"/>
                </a:solidFill>
                <a:latin typeface="Arial" panose="020B0604020202020204" pitchFamily="34" charset="0"/>
                <a:cs typeface="Arial" panose="020B0604020202020204" pitchFamily="34" charset="0"/>
              </a:rPr>
              <a:t>for</a:t>
            </a:r>
            <a:r>
              <a:rPr lang="tr-TR" sz="1400" dirty="0">
                <a:solidFill>
                  <a:srgbClr val="FF0000"/>
                </a:solidFill>
                <a:latin typeface="Arial" panose="020B0604020202020204" pitchFamily="34" charset="0"/>
                <a:cs typeface="Arial" panose="020B0604020202020204" pitchFamily="34" charset="0"/>
              </a:rPr>
              <a:t> Improving Semen Parameters in </a:t>
            </a:r>
            <a:r>
              <a:rPr lang="tr-TR" sz="1400" dirty="0" smtClean="0">
                <a:solidFill>
                  <a:srgbClr val="FF0000"/>
                </a:solidFill>
                <a:latin typeface="Arial" panose="020B0604020202020204" pitchFamily="34" charset="0"/>
                <a:cs typeface="Arial" panose="020B0604020202020204" pitchFamily="34" charset="0"/>
              </a:rPr>
              <a:t>İnfertil</a:t>
            </a:r>
            <a:endParaRPr lang="tr-TR" sz="1400" dirty="0">
              <a:solidFill>
                <a:srgbClr val="FF0000"/>
              </a:solidFill>
              <a:latin typeface="Arial" panose="020B0604020202020204" pitchFamily="34" charset="0"/>
              <a:cs typeface="Arial" panose="020B0604020202020204" pitchFamily="34" charset="0"/>
            </a:endParaRPr>
          </a:p>
          <a:p>
            <a:r>
              <a:rPr lang="en-US" sz="1400" dirty="0">
                <a:solidFill>
                  <a:srgbClr val="FF0000"/>
                </a:solidFill>
                <a:latin typeface="Arial" panose="020B0604020202020204" pitchFamily="34" charset="0"/>
                <a:cs typeface="Arial" panose="020B0604020202020204" pitchFamily="34" charset="0"/>
              </a:rPr>
              <a:t>Men: A Double-Blind, Placebo Controlled, Randomized Study. J</a:t>
            </a:r>
          </a:p>
          <a:p>
            <a:r>
              <a:rPr lang="tr-TR" sz="1400" dirty="0">
                <a:solidFill>
                  <a:srgbClr val="FF0000"/>
                </a:solidFill>
                <a:latin typeface="Arial" panose="020B0604020202020204" pitchFamily="34" charset="0"/>
                <a:cs typeface="Arial" panose="020B0604020202020204" pitchFamily="34" charset="0"/>
              </a:rPr>
              <a:t>Urol 2009;181:741–51. [</a:t>
            </a:r>
            <a:r>
              <a:rPr lang="tr-TR" sz="1400" dirty="0" err="1">
                <a:solidFill>
                  <a:srgbClr val="FF0000"/>
                </a:solidFill>
                <a:latin typeface="Arial" panose="020B0604020202020204" pitchFamily="34" charset="0"/>
                <a:cs typeface="Arial" panose="020B0604020202020204" pitchFamily="34" charset="0"/>
              </a:rPr>
              <a:t>CrossRef</a:t>
            </a:r>
            <a:r>
              <a:rPr lang="tr-TR" sz="1400" dirty="0">
                <a:solidFill>
                  <a:srgbClr val="FF0000"/>
                </a:solidFill>
                <a:latin typeface="Arial" panose="020B0604020202020204" pitchFamily="34" charset="0"/>
                <a:cs typeface="Arial" panose="020B0604020202020204" pitchFamily="34" charset="0"/>
              </a:rPr>
              <a:t> ]</a:t>
            </a:r>
          </a:p>
        </p:txBody>
      </p:sp>
      <p:pic>
        <p:nvPicPr>
          <p:cNvPr id="9" name="Resim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2593" y="0"/>
            <a:ext cx="2205350" cy="6858000"/>
          </a:xfrm>
          <a:prstGeom prst="rect">
            <a:avLst/>
          </a:prstGeom>
        </p:spPr>
      </p:pic>
      <p:pic>
        <p:nvPicPr>
          <p:cNvPr id="10" name="Picture 9">
            <a:extLst>
              <a:ext uri="{FF2B5EF4-FFF2-40B4-BE49-F238E27FC236}">
                <a16:creationId xmlns:a16="http://schemas.microsoft.com/office/drawing/2014/main" id="{C9CF47FE-52A2-39CB-47D0-668ABEC1D9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1886" y="365125"/>
            <a:ext cx="1580605" cy="1032601"/>
          </a:xfrm>
          <a:prstGeom prst="rect">
            <a:avLst/>
          </a:prstGeom>
        </p:spPr>
      </p:pic>
    </p:spTree>
    <p:extLst>
      <p:ext uri="{BB962C8B-B14F-4D97-AF65-F5344CB8AC3E}">
        <p14:creationId xmlns:p14="http://schemas.microsoft.com/office/powerpoint/2010/main" val="98175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647BE601-E296-C6EC-4125-699CC2760CAB}"/>
              </a:ext>
            </a:extLst>
          </p:cNvPr>
          <p:cNvSpPr txBox="1">
            <a:spLocks/>
          </p:cNvSpPr>
          <p:nvPr/>
        </p:nvSpPr>
        <p:spPr>
          <a:xfrm>
            <a:off x="1524000" y="4589175"/>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6" y="4589175"/>
            <a:ext cx="3234771" cy="2381250"/>
          </a:xfrm>
          <a:prstGeom prst="rect">
            <a:avLst/>
          </a:prstGeom>
        </p:spPr>
      </p:pic>
      <p:sp>
        <p:nvSpPr>
          <p:cNvPr id="6" name="Unvan 1"/>
          <p:cNvSpPr>
            <a:spLocks noGrp="1"/>
          </p:cNvSpPr>
          <p:nvPr>
            <p:ph type="title"/>
          </p:nvPr>
        </p:nvSpPr>
        <p:spPr>
          <a:xfrm>
            <a:off x="1058090" y="548006"/>
            <a:ext cx="9364545" cy="1325563"/>
          </a:xfrm>
        </p:spPr>
        <p:txBody>
          <a:bodyPr/>
          <a:lstStyle/>
          <a:p>
            <a:r>
              <a:rPr lang="tr-TR" b="1" dirty="0" smtClean="0"/>
              <a:t>      </a:t>
            </a:r>
            <a:r>
              <a:rPr lang="tr-TR" b="1" u="sng" dirty="0" smtClean="0">
                <a:solidFill>
                  <a:srgbClr val="BF1344"/>
                </a:solidFill>
                <a:latin typeface="Arial" panose="020B0604020202020204" pitchFamily="34" charset="0"/>
                <a:cs typeface="Arial" panose="020B0604020202020204" pitchFamily="34" charset="0"/>
              </a:rPr>
              <a:t>50 Mg Panax Ginseng ekstresi</a:t>
            </a:r>
            <a:endParaRPr lang="tr-TR" b="1" u="sng" dirty="0">
              <a:solidFill>
                <a:srgbClr val="BF1344"/>
              </a:solidFill>
              <a:latin typeface="Arial" panose="020B0604020202020204" pitchFamily="34" charset="0"/>
              <a:cs typeface="Arial" panose="020B0604020202020204" pitchFamily="34" charset="0"/>
            </a:endParaRPr>
          </a:p>
        </p:txBody>
      </p:sp>
      <p:sp>
        <p:nvSpPr>
          <p:cNvPr id="4" name="Dikdörtgen 3"/>
          <p:cNvSpPr/>
          <p:nvPr/>
        </p:nvSpPr>
        <p:spPr>
          <a:xfrm>
            <a:off x="2534195" y="2720228"/>
            <a:ext cx="7654834" cy="800219"/>
          </a:xfrm>
          <a:prstGeom prst="rect">
            <a:avLst/>
          </a:prstGeom>
        </p:spPr>
        <p:txBody>
          <a:bodyPr wrap="square">
            <a:spAutoFit/>
          </a:bodyPr>
          <a:lstStyle/>
          <a:p>
            <a:pPr>
              <a:lnSpc>
                <a:spcPct val="115000"/>
              </a:lnSpc>
              <a:spcAft>
                <a:spcPts val="1000"/>
              </a:spcAft>
            </a:pPr>
            <a:r>
              <a:rPr lang="tr-TR" sz="2000" dirty="0">
                <a:latin typeface="Arial" panose="020B0604020202020204" pitchFamily="34" charset="0"/>
                <a:ea typeface="Times New Roman" panose="02020603050405020304" pitchFamily="18" charset="0"/>
                <a:cs typeface="Arial" panose="020B0604020202020204" pitchFamily="34" charset="0"/>
              </a:rPr>
              <a:t>C</a:t>
            </a:r>
            <a:r>
              <a:rPr lang="tr-TR" sz="2000" dirty="0" smtClean="0">
                <a:latin typeface="Arial" panose="020B0604020202020204" pitchFamily="34" charset="0"/>
                <a:ea typeface="Times New Roman" panose="02020603050405020304" pitchFamily="18" charset="0"/>
                <a:cs typeface="Arial" panose="020B0604020202020204" pitchFamily="34" charset="0"/>
              </a:rPr>
              <a:t>insel </a:t>
            </a:r>
            <a:r>
              <a:rPr lang="tr-TR" sz="2000" dirty="0">
                <a:latin typeface="Arial" panose="020B0604020202020204" pitchFamily="34" charset="0"/>
                <a:ea typeface="Times New Roman" panose="02020603050405020304" pitchFamily="18" charset="0"/>
                <a:cs typeface="Arial" panose="020B0604020202020204" pitchFamily="34" charset="0"/>
              </a:rPr>
              <a:t>isteksizliği olan erkeklerde üreme sistemi ile ilgili problem yaşayanlarda olumlu yönde etkinlik göstermektedir.</a:t>
            </a:r>
          </a:p>
        </p:txBody>
      </p:sp>
      <p:pic>
        <p:nvPicPr>
          <p:cNvPr id="7" name="Resim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2593" y="0"/>
            <a:ext cx="2205350" cy="6858000"/>
          </a:xfrm>
          <a:prstGeom prst="rect">
            <a:avLst/>
          </a:prstGeom>
        </p:spPr>
      </p:pic>
      <p:pic>
        <p:nvPicPr>
          <p:cNvPr id="9" name="Picture 9">
            <a:extLst>
              <a:ext uri="{FF2B5EF4-FFF2-40B4-BE49-F238E27FC236}">
                <a16:creationId xmlns:a16="http://schemas.microsoft.com/office/drawing/2014/main" id="{C9CF47FE-52A2-39CB-47D0-668ABEC1D9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1258" y="365125"/>
            <a:ext cx="1371600" cy="1176292"/>
          </a:xfrm>
          <a:prstGeom prst="rect">
            <a:avLst/>
          </a:prstGeom>
        </p:spPr>
      </p:pic>
    </p:spTree>
    <p:extLst>
      <p:ext uri="{BB962C8B-B14F-4D97-AF65-F5344CB8AC3E}">
        <p14:creationId xmlns:p14="http://schemas.microsoft.com/office/powerpoint/2010/main" val="3068040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647BE601-E296-C6EC-4125-699CC2760CAB}"/>
              </a:ext>
            </a:extLst>
          </p:cNvPr>
          <p:cNvSpPr txBox="1">
            <a:spLocks/>
          </p:cNvSpPr>
          <p:nvPr/>
        </p:nvSpPr>
        <p:spPr>
          <a:xfrm>
            <a:off x="1524000" y="4589175"/>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a:p>
        </p:txBody>
      </p:sp>
      <p:sp>
        <p:nvSpPr>
          <p:cNvPr id="2" name="Unvan 1"/>
          <p:cNvSpPr>
            <a:spLocks noGrp="1"/>
          </p:cNvSpPr>
          <p:nvPr>
            <p:ph type="title"/>
          </p:nvPr>
        </p:nvSpPr>
        <p:spPr>
          <a:xfrm>
            <a:off x="1815736" y="143691"/>
            <a:ext cx="8037125" cy="1619795"/>
          </a:xfrm>
        </p:spPr>
        <p:txBody>
          <a:bodyPr>
            <a:normAutofit/>
          </a:bodyPr>
          <a:lstStyle/>
          <a:p>
            <a:r>
              <a:rPr lang="tr-TR" u="sng" dirty="0">
                <a:solidFill>
                  <a:srgbClr val="BF1344"/>
                </a:solidFill>
                <a:latin typeface="Arial" panose="020B0604020202020204" pitchFamily="34" charset="0"/>
                <a:cs typeface="Arial" panose="020B0604020202020204" pitchFamily="34" charset="0"/>
              </a:rPr>
              <a:t>Erkek infertilitesinde kullanılan tamamlayıcı </a:t>
            </a:r>
            <a:r>
              <a:rPr lang="tr-TR" u="sng" dirty="0" smtClean="0">
                <a:solidFill>
                  <a:srgbClr val="BF1344"/>
                </a:solidFill>
                <a:latin typeface="Arial" panose="020B0604020202020204" pitchFamily="34" charset="0"/>
                <a:cs typeface="Arial" panose="020B0604020202020204" pitchFamily="34" charset="0"/>
              </a:rPr>
              <a:t>tedavi yöntemleri</a:t>
            </a:r>
            <a:endParaRPr lang="tr-TR" u="sng" dirty="0">
              <a:solidFill>
                <a:srgbClr val="BF1344"/>
              </a:solidFill>
              <a:latin typeface="Arial" panose="020B0604020202020204" pitchFamily="34" charset="0"/>
              <a:cs typeface="Arial" panose="020B0604020202020204" pitchFamily="34" charset="0"/>
            </a:endParaRP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6" y="4589175"/>
            <a:ext cx="3234771" cy="2381250"/>
          </a:xfrm>
          <a:prstGeom prst="rect">
            <a:avLst/>
          </a:prstGeom>
        </p:spPr>
      </p:pic>
      <p:sp>
        <p:nvSpPr>
          <p:cNvPr id="9" name="Dikdörtgen 8"/>
          <p:cNvSpPr/>
          <p:nvPr/>
        </p:nvSpPr>
        <p:spPr>
          <a:xfrm>
            <a:off x="3848550" y="2482587"/>
            <a:ext cx="4276547" cy="3693319"/>
          </a:xfrm>
          <a:prstGeom prst="rect">
            <a:avLst/>
          </a:prstGeom>
        </p:spPr>
        <p:txBody>
          <a:bodyPr wrap="square">
            <a:spAutoFit/>
          </a:bodyPr>
          <a:lstStyle/>
          <a:p>
            <a:pPr marL="171450" indent="-171450">
              <a:buFont typeface="Wingdings" panose="05000000000000000000" pitchFamily="2" charset="2"/>
              <a:buChar char="q"/>
            </a:pPr>
            <a:r>
              <a:rPr lang="tr-TR" b="1" dirty="0" smtClean="0">
                <a:latin typeface="Calibri" panose="020F0502020204030204" pitchFamily="34" charset="0"/>
              </a:rPr>
              <a:t> </a:t>
            </a:r>
            <a:r>
              <a:rPr lang="tr-TR" b="1" u="sng" dirty="0">
                <a:latin typeface="Arial" panose="020B0604020202020204" pitchFamily="34" charset="0"/>
                <a:cs typeface="Arial" panose="020B0604020202020204" pitchFamily="34" charset="0"/>
              </a:rPr>
              <a:t>Vitaminler-mineraller-Aminoasitler</a:t>
            </a:r>
          </a:p>
          <a:p>
            <a:r>
              <a:rPr lang="tr-TR" b="1" dirty="0">
                <a:latin typeface="Arial" panose="020B0604020202020204" pitchFamily="34" charset="0"/>
                <a:cs typeface="Arial" panose="020B0604020202020204" pitchFamily="34" charset="0"/>
              </a:rPr>
              <a:t>- L-</a:t>
            </a:r>
            <a:r>
              <a:rPr lang="tr-TR" b="1" dirty="0" err="1">
                <a:latin typeface="Arial" panose="020B0604020202020204" pitchFamily="34" charset="0"/>
                <a:cs typeface="Arial" panose="020B0604020202020204" pitchFamily="34" charset="0"/>
              </a:rPr>
              <a:t>karnitin</a:t>
            </a:r>
            <a:endParaRPr lang="tr-TR" b="1" dirty="0">
              <a:latin typeface="Arial" panose="020B0604020202020204" pitchFamily="34" charset="0"/>
              <a:cs typeface="Arial" panose="020B0604020202020204" pitchFamily="34" charset="0"/>
            </a:endParaRPr>
          </a:p>
          <a:p>
            <a:r>
              <a:rPr lang="tr-TR" b="1" dirty="0">
                <a:latin typeface="Arial" panose="020B0604020202020204" pitchFamily="34" charset="0"/>
                <a:cs typeface="Arial" panose="020B0604020202020204" pitchFamily="34" charset="0"/>
              </a:rPr>
              <a:t>- Asetil karnitin</a:t>
            </a:r>
          </a:p>
          <a:p>
            <a:r>
              <a:rPr lang="tr-TR" b="1" dirty="0">
                <a:latin typeface="Arial" panose="020B0604020202020204" pitchFamily="34" charset="0"/>
                <a:cs typeface="Arial" panose="020B0604020202020204" pitchFamily="34" charset="0"/>
              </a:rPr>
              <a:t>- Vitamin E</a:t>
            </a:r>
          </a:p>
          <a:p>
            <a:r>
              <a:rPr lang="tr-TR" b="1" dirty="0">
                <a:latin typeface="Arial" panose="020B0604020202020204" pitchFamily="34" charset="0"/>
                <a:cs typeface="Arial" panose="020B0604020202020204" pitchFamily="34" charset="0"/>
              </a:rPr>
              <a:t>- Vitamin C</a:t>
            </a:r>
          </a:p>
          <a:p>
            <a:r>
              <a:rPr lang="tr-TR" b="1" dirty="0">
                <a:latin typeface="Arial" panose="020B0604020202020204" pitchFamily="34" charset="0"/>
                <a:cs typeface="Arial" panose="020B0604020202020204" pitchFamily="34" charset="0"/>
              </a:rPr>
              <a:t>- Folik asit</a:t>
            </a:r>
          </a:p>
          <a:p>
            <a:r>
              <a:rPr lang="tr-TR" b="1" dirty="0">
                <a:latin typeface="Arial" panose="020B0604020202020204" pitchFamily="34" charset="0"/>
                <a:cs typeface="Arial" panose="020B0604020202020204" pitchFamily="34" charset="0"/>
              </a:rPr>
              <a:t>- Selenyum</a:t>
            </a:r>
          </a:p>
          <a:p>
            <a:r>
              <a:rPr lang="tr-TR" b="1" dirty="0">
                <a:latin typeface="Arial" panose="020B0604020202020204" pitchFamily="34" charset="0"/>
                <a:cs typeface="Arial" panose="020B0604020202020204" pitchFamily="34" charset="0"/>
              </a:rPr>
              <a:t>- Çinko</a:t>
            </a:r>
          </a:p>
          <a:p>
            <a:r>
              <a:rPr lang="tr-TR" b="1" dirty="0">
                <a:latin typeface="Arial" panose="020B0604020202020204" pitchFamily="34" charset="0"/>
                <a:cs typeface="Arial" panose="020B0604020202020204" pitchFamily="34" charset="0"/>
              </a:rPr>
              <a:t>- Koenzim Q10</a:t>
            </a:r>
          </a:p>
          <a:p>
            <a:r>
              <a:rPr lang="tr-TR" b="1" dirty="0">
                <a:latin typeface="Arial" panose="020B0604020202020204" pitchFamily="34" charset="0"/>
                <a:cs typeface="Arial" panose="020B0604020202020204" pitchFamily="34" charset="0"/>
              </a:rPr>
              <a:t>- Omega-3 yağ asidi</a:t>
            </a:r>
          </a:p>
          <a:p>
            <a:pPr marL="285750" indent="-285750">
              <a:buFont typeface="Wingdings" panose="05000000000000000000" pitchFamily="2" charset="2"/>
              <a:buChar char="q"/>
            </a:pPr>
            <a:r>
              <a:rPr lang="tr-TR" b="1" u="sng" dirty="0" smtClean="0">
                <a:latin typeface="Arial" panose="020B0604020202020204" pitchFamily="34" charset="0"/>
                <a:cs typeface="Arial" panose="020B0604020202020204" pitchFamily="34" charset="0"/>
              </a:rPr>
              <a:t> </a:t>
            </a:r>
            <a:r>
              <a:rPr lang="tr-TR" b="1" u="sng" dirty="0">
                <a:latin typeface="Arial" panose="020B0604020202020204" pitchFamily="34" charset="0"/>
                <a:cs typeface="Arial" panose="020B0604020202020204" pitchFamily="34" charset="0"/>
              </a:rPr>
              <a:t>Fitoterapi</a:t>
            </a:r>
          </a:p>
          <a:p>
            <a:pPr marL="285750" indent="-285750">
              <a:buFont typeface="Wingdings" panose="05000000000000000000" pitchFamily="2" charset="2"/>
              <a:buChar char="q"/>
            </a:pPr>
            <a:r>
              <a:rPr lang="tr-TR" b="1" u="sng" dirty="0" smtClean="0">
                <a:latin typeface="Arial" panose="020B0604020202020204" pitchFamily="34" charset="0"/>
                <a:cs typeface="Arial" panose="020B0604020202020204" pitchFamily="34" charset="0"/>
              </a:rPr>
              <a:t>Masaj</a:t>
            </a:r>
            <a:endParaRPr lang="tr-TR" b="1" u="sng"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q"/>
            </a:pPr>
            <a:r>
              <a:rPr lang="tr-TR" b="1" u="sng" dirty="0" smtClean="0">
                <a:latin typeface="Arial" panose="020B0604020202020204" pitchFamily="34" charset="0"/>
                <a:cs typeface="Arial" panose="020B0604020202020204" pitchFamily="34" charset="0"/>
              </a:rPr>
              <a:t>Aromaterapi/Akupunktur</a:t>
            </a:r>
            <a:endParaRPr lang="tr-TR" b="1" u="sng" dirty="0">
              <a:latin typeface="Arial" panose="020B0604020202020204" pitchFamily="34" charset="0"/>
              <a:cs typeface="Arial" panose="020B0604020202020204" pitchFamily="34" charset="0"/>
            </a:endParaRPr>
          </a:p>
        </p:txBody>
      </p:sp>
      <p:pic>
        <p:nvPicPr>
          <p:cNvPr id="4" name="Resi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93984" y="0"/>
            <a:ext cx="2298016" cy="6858000"/>
          </a:xfrm>
          <a:prstGeom prst="rect">
            <a:avLst/>
          </a:prstGeom>
        </p:spPr>
      </p:pic>
      <p:pic>
        <p:nvPicPr>
          <p:cNvPr id="10" name="Picture 9">
            <a:extLst>
              <a:ext uri="{FF2B5EF4-FFF2-40B4-BE49-F238E27FC236}">
                <a16:creationId xmlns:a16="http://schemas.microsoft.com/office/drawing/2014/main" id="{C9CF47FE-52A2-39CB-47D0-668ABEC1D9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4228" y="430863"/>
            <a:ext cx="1309771" cy="979926"/>
          </a:xfrm>
          <a:prstGeom prst="rect">
            <a:avLst/>
          </a:prstGeom>
        </p:spPr>
      </p:pic>
    </p:spTree>
    <p:extLst>
      <p:ext uri="{BB962C8B-B14F-4D97-AF65-F5344CB8AC3E}">
        <p14:creationId xmlns:p14="http://schemas.microsoft.com/office/powerpoint/2010/main" val="1652890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647BE601-E296-C6EC-4125-699CC2760CAB}"/>
              </a:ext>
            </a:extLst>
          </p:cNvPr>
          <p:cNvSpPr txBox="1">
            <a:spLocks/>
          </p:cNvSpPr>
          <p:nvPr/>
        </p:nvSpPr>
        <p:spPr>
          <a:xfrm>
            <a:off x="1524000" y="4589175"/>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6" y="4589175"/>
            <a:ext cx="3234771" cy="2381250"/>
          </a:xfrm>
          <a:prstGeom prst="rect">
            <a:avLst/>
          </a:prstGeom>
        </p:spPr>
      </p:pic>
      <p:sp>
        <p:nvSpPr>
          <p:cNvPr id="6" name="Unvan 1"/>
          <p:cNvSpPr>
            <a:spLocks noGrp="1"/>
          </p:cNvSpPr>
          <p:nvPr>
            <p:ph type="title"/>
          </p:nvPr>
        </p:nvSpPr>
        <p:spPr>
          <a:xfrm>
            <a:off x="1724297" y="326571"/>
            <a:ext cx="7772400" cy="1364117"/>
          </a:xfrm>
        </p:spPr>
        <p:txBody>
          <a:bodyPr/>
          <a:lstStyle/>
          <a:p>
            <a:r>
              <a:rPr lang="tr-TR" b="1" dirty="0" smtClean="0"/>
              <a:t>             </a:t>
            </a:r>
            <a:r>
              <a:rPr lang="tr-TR" b="1" u="sng" dirty="0" smtClean="0">
                <a:solidFill>
                  <a:srgbClr val="BF1344"/>
                </a:solidFill>
                <a:latin typeface="Arial" panose="020B0604020202020204" pitchFamily="34" charset="0"/>
                <a:cs typeface="Arial" panose="020B0604020202020204" pitchFamily="34" charset="0"/>
              </a:rPr>
              <a:t>50 Mg Glutatyon</a:t>
            </a:r>
            <a:endParaRPr lang="tr-TR" b="1" u="sng" dirty="0">
              <a:solidFill>
                <a:srgbClr val="BF1344"/>
              </a:solidFill>
              <a:latin typeface="Arial" panose="020B0604020202020204" pitchFamily="34" charset="0"/>
              <a:cs typeface="Arial" panose="020B0604020202020204" pitchFamily="34" charset="0"/>
            </a:endParaRPr>
          </a:p>
        </p:txBody>
      </p:sp>
      <p:sp>
        <p:nvSpPr>
          <p:cNvPr id="4" name="Dikdörtgen 3"/>
          <p:cNvSpPr/>
          <p:nvPr/>
        </p:nvSpPr>
        <p:spPr>
          <a:xfrm>
            <a:off x="2118360" y="2669033"/>
            <a:ext cx="7955280" cy="480901"/>
          </a:xfrm>
          <a:prstGeom prst="rect">
            <a:avLst/>
          </a:prstGeom>
        </p:spPr>
        <p:txBody>
          <a:bodyPr wrap="square">
            <a:spAutoFit/>
          </a:bodyPr>
          <a:lstStyle/>
          <a:p>
            <a:pPr>
              <a:lnSpc>
                <a:spcPct val="115000"/>
              </a:lnSpc>
              <a:spcAft>
                <a:spcPts val="1000"/>
              </a:spcAft>
            </a:pPr>
            <a:r>
              <a:rPr lang="tr-TR" sz="2400" dirty="0" smtClean="0">
                <a:latin typeface="Arial" panose="020B0604020202020204" pitchFamily="34" charset="0"/>
                <a:ea typeface="Times New Roman" panose="02020603050405020304" pitchFamily="18" charset="0"/>
                <a:cs typeface="Arial" panose="020B0604020202020204" pitchFamily="34" charset="0"/>
              </a:rPr>
              <a:t>.</a:t>
            </a:r>
            <a:endParaRPr lang="tr-TR" sz="2400" dirty="0">
              <a:latin typeface="Arial" panose="020B0604020202020204" pitchFamily="34" charset="0"/>
              <a:ea typeface="Times New Roman" panose="02020603050405020304" pitchFamily="18" charset="0"/>
              <a:cs typeface="Arial" panose="020B0604020202020204" pitchFamily="34" charset="0"/>
            </a:endParaRPr>
          </a:p>
        </p:txBody>
      </p:sp>
      <p:sp>
        <p:nvSpPr>
          <p:cNvPr id="7" name="Dikdörtgen 6"/>
          <p:cNvSpPr/>
          <p:nvPr/>
        </p:nvSpPr>
        <p:spPr>
          <a:xfrm>
            <a:off x="2581765" y="1746778"/>
            <a:ext cx="7666373" cy="3180358"/>
          </a:xfrm>
          <a:prstGeom prst="rect">
            <a:avLst/>
          </a:prstGeom>
        </p:spPr>
        <p:txBody>
          <a:bodyPr wrap="square">
            <a:spAutoFit/>
          </a:bodyPr>
          <a:lstStyle/>
          <a:p>
            <a:pPr marL="342900" indent="-342900">
              <a:lnSpc>
                <a:spcPct val="115000"/>
              </a:lnSpc>
              <a:spcAft>
                <a:spcPts val="1000"/>
              </a:spcAft>
              <a:buFont typeface="Wingdings" panose="05000000000000000000" pitchFamily="2" charset="2"/>
              <a:buChar char="q"/>
            </a:pPr>
            <a:r>
              <a:rPr lang="tr-TR" sz="2000" dirty="0" smtClean="0">
                <a:latin typeface="Arial" panose="020B0604020202020204" pitchFamily="34" charset="0"/>
                <a:ea typeface="Times New Roman" panose="02020603050405020304" pitchFamily="18" charset="0"/>
                <a:cs typeface="Arial" panose="020B0604020202020204" pitchFamily="34" charset="0"/>
              </a:rPr>
              <a:t>Glutatyonun işlevleri;</a:t>
            </a:r>
          </a:p>
          <a:p>
            <a:pPr marL="342900" indent="-342900">
              <a:lnSpc>
                <a:spcPct val="115000"/>
              </a:lnSpc>
              <a:spcAft>
                <a:spcPts val="1000"/>
              </a:spcAft>
              <a:buFont typeface="Wingdings" panose="05000000000000000000" pitchFamily="2" charset="2"/>
              <a:buChar char="ü"/>
            </a:pPr>
            <a:r>
              <a:rPr lang="tr-TR" sz="2000" dirty="0" smtClean="0">
                <a:latin typeface="Arial" panose="020B0604020202020204" pitchFamily="34" charset="0"/>
                <a:ea typeface="Times New Roman" panose="02020603050405020304" pitchFamily="18" charset="0"/>
                <a:cs typeface="Arial" panose="020B0604020202020204" pitchFamily="34" charset="0"/>
              </a:rPr>
              <a:t>DNA'nın </a:t>
            </a:r>
            <a:r>
              <a:rPr lang="tr-TR" sz="2000" dirty="0">
                <a:latin typeface="Arial" panose="020B0604020202020204" pitchFamily="34" charset="0"/>
                <a:ea typeface="Times New Roman" panose="02020603050405020304" pitchFamily="18" charset="0"/>
                <a:cs typeface="Arial" panose="020B0604020202020204" pitchFamily="34" charset="0"/>
              </a:rPr>
              <a:t>üretilmesinde , protein ve hücrelerin yapı taşları bağışıklık fonksiyonunun </a:t>
            </a:r>
            <a:r>
              <a:rPr lang="tr-TR" sz="2000" dirty="0" smtClean="0">
                <a:latin typeface="Arial" panose="020B0604020202020204" pitchFamily="34" charset="0"/>
                <a:ea typeface="Times New Roman" panose="02020603050405020304" pitchFamily="18" charset="0"/>
                <a:cs typeface="Arial" panose="020B0604020202020204" pitchFamily="34" charset="0"/>
              </a:rPr>
              <a:t>desteklenmesi, </a:t>
            </a:r>
            <a:r>
              <a:rPr lang="tr-TR" sz="2000" dirty="0">
                <a:latin typeface="Arial" panose="020B0604020202020204" pitchFamily="34" charset="0"/>
                <a:ea typeface="Times New Roman" panose="02020603050405020304" pitchFamily="18" charset="0"/>
                <a:cs typeface="Arial" panose="020B0604020202020204" pitchFamily="34" charset="0"/>
              </a:rPr>
              <a:t>sperm hücrelerinin oluşturulması serbest radikalleri parçalamak </a:t>
            </a:r>
            <a:r>
              <a:rPr lang="tr-TR" sz="2000" dirty="0" smtClean="0">
                <a:latin typeface="Arial" panose="020B0604020202020204" pitchFamily="34" charset="0"/>
                <a:ea typeface="Times New Roman" panose="02020603050405020304" pitchFamily="18" charset="0"/>
                <a:cs typeface="Arial" panose="020B0604020202020204" pitchFamily="34" charset="0"/>
              </a:rPr>
              <a:t>ve belirli </a:t>
            </a:r>
            <a:r>
              <a:rPr lang="tr-TR" sz="2000" dirty="0">
                <a:latin typeface="Arial" panose="020B0604020202020204" pitchFamily="34" charset="0"/>
                <a:ea typeface="Times New Roman" panose="02020603050405020304" pitchFamily="18" charset="0"/>
                <a:cs typeface="Arial" panose="020B0604020202020204" pitchFamily="34" charset="0"/>
              </a:rPr>
              <a:t>enzimlerin işlevine yardımcı olmaktır.</a:t>
            </a:r>
          </a:p>
          <a:p>
            <a:pPr marL="342900" indent="-342900">
              <a:lnSpc>
                <a:spcPct val="115000"/>
              </a:lnSpc>
              <a:spcAft>
                <a:spcPts val="1000"/>
              </a:spcAft>
              <a:buFont typeface="Wingdings" panose="05000000000000000000" pitchFamily="2" charset="2"/>
              <a:buChar char="ü"/>
            </a:pPr>
            <a:r>
              <a:rPr lang="tr-TR" sz="2000" dirty="0">
                <a:latin typeface="Arial" panose="020B0604020202020204" pitchFamily="34" charset="0"/>
                <a:ea typeface="Times New Roman" panose="02020603050405020304" pitchFamily="18" charset="0"/>
                <a:cs typeface="Arial" panose="020B0604020202020204" pitchFamily="34" charset="0"/>
              </a:rPr>
              <a:t>Glutatyonun aktivasyonu için muhakkak </a:t>
            </a:r>
            <a:r>
              <a:rPr lang="tr-TR" sz="2000" b="1" dirty="0" smtClean="0">
                <a:latin typeface="Arial" panose="020B0604020202020204" pitchFamily="34" charset="0"/>
                <a:ea typeface="Times New Roman" panose="02020603050405020304" pitchFamily="18" charset="0"/>
                <a:cs typeface="Arial" panose="020B0604020202020204" pitchFamily="34" charset="0"/>
              </a:rPr>
              <a:t>Selenyum</a:t>
            </a:r>
            <a:r>
              <a:rPr lang="tr-TR" sz="2000" dirty="0" smtClean="0">
                <a:latin typeface="Arial" panose="020B0604020202020204" pitchFamily="34" charset="0"/>
                <a:ea typeface="Times New Roman" panose="02020603050405020304" pitchFamily="18" charset="0"/>
                <a:cs typeface="Arial" panose="020B0604020202020204" pitchFamily="34" charset="0"/>
              </a:rPr>
              <a:t> </a:t>
            </a:r>
            <a:r>
              <a:rPr lang="tr-TR" sz="2000" dirty="0">
                <a:latin typeface="Arial" panose="020B0604020202020204" pitchFamily="34" charset="0"/>
                <a:ea typeface="Times New Roman" panose="02020603050405020304" pitchFamily="18" charset="0"/>
                <a:cs typeface="Arial" panose="020B0604020202020204" pitchFamily="34" charset="0"/>
              </a:rPr>
              <a:t>ile kombine edilmesi gerekiyor</a:t>
            </a:r>
            <a:r>
              <a:rPr lang="tr-TR" sz="2000" b="1" dirty="0">
                <a:latin typeface="Arial" panose="020B0604020202020204" pitchFamily="34" charset="0"/>
                <a:ea typeface="Times New Roman" panose="02020603050405020304" pitchFamily="18" charset="0"/>
                <a:cs typeface="Arial" panose="020B0604020202020204" pitchFamily="34" charset="0"/>
              </a:rPr>
              <a:t>. Alfa lipoik </a:t>
            </a:r>
            <a:r>
              <a:rPr lang="tr-TR" sz="2000" b="1" dirty="0" smtClean="0">
                <a:latin typeface="Arial" panose="020B0604020202020204" pitchFamily="34" charset="0"/>
                <a:ea typeface="Times New Roman" panose="02020603050405020304" pitchFamily="18" charset="0"/>
                <a:cs typeface="Arial" panose="020B0604020202020204" pitchFamily="34" charset="0"/>
              </a:rPr>
              <a:t>asitle </a:t>
            </a:r>
            <a:r>
              <a:rPr lang="tr-TR" sz="2000" dirty="0">
                <a:latin typeface="Arial" panose="020B0604020202020204" pitchFamily="34" charset="0"/>
                <a:ea typeface="Times New Roman" panose="02020603050405020304" pitchFamily="18" charset="0"/>
                <a:cs typeface="Arial" panose="020B0604020202020204" pitchFamily="34" charset="0"/>
              </a:rPr>
              <a:t>hücre hasarını azaltmaktadır.</a:t>
            </a:r>
          </a:p>
        </p:txBody>
      </p:sp>
      <p:pic>
        <p:nvPicPr>
          <p:cNvPr id="9" name="Resim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2593" y="0"/>
            <a:ext cx="2205350" cy="6858000"/>
          </a:xfrm>
          <a:prstGeom prst="rect">
            <a:avLst/>
          </a:prstGeom>
        </p:spPr>
      </p:pic>
      <p:pic>
        <p:nvPicPr>
          <p:cNvPr id="10" name="Picture 9">
            <a:extLst>
              <a:ext uri="{FF2B5EF4-FFF2-40B4-BE49-F238E27FC236}">
                <a16:creationId xmlns:a16="http://schemas.microsoft.com/office/drawing/2014/main" id="{C9CF47FE-52A2-39CB-47D0-668ABEC1D9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3787" y="365125"/>
            <a:ext cx="1468704" cy="1176292"/>
          </a:xfrm>
          <a:prstGeom prst="rect">
            <a:avLst/>
          </a:prstGeom>
        </p:spPr>
      </p:pic>
    </p:spTree>
    <p:extLst>
      <p:ext uri="{BB962C8B-B14F-4D97-AF65-F5344CB8AC3E}">
        <p14:creationId xmlns:p14="http://schemas.microsoft.com/office/powerpoint/2010/main" val="2759070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647BE601-E296-C6EC-4125-699CC2760CAB}"/>
              </a:ext>
            </a:extLst>
          </p:cNvPr>
          <p:cNvSpPr txBox="1">
            <a:spLocks/>
          </p:cNvSpPr>
          <p:nvPr/>
        </p:nvSpPr>
        <p:spPr>
          <a:xfrm>
            <a:off x="1524000" y="4589175"/>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589175"/>
            <a:ext cx="3174274" cy="2381250"/>
          </a:xfrm>
          <a:prstGeom prst="rect">
            <a:avLst/>
          </a:prstGeom>
        </p:spPr>
      </p:pic>
      <p:sp>
        <p:nvSpPr>
          <p:cNvPr id="7" name="Unvan 1"/>
          <p:cNvSpPr>
            <a:spLocks noGrp="1"/>
          </p:cNvSpPr>
          <p:nvPr>
            <p:ph type="title"/>
          </p:nvPr>
        </p:nvSpPr>
        <p:spPr>
          <a:xfrm>
            <a:off x="2207622" y="365125"/>
            <a:ext cx="9146177" cy="1325563"/>
          </a:xfrm>
        </p:spPr>
        <p:txBody>
          <a:bodyPr/>
          <a:lstStyle/>
          <a:p>
            <a:r>
              <a:rPr lang="tr-TR" b="1" dirty="0" smtClean="0"/>
              <a:t>           </a:t>
            </a:r>
            <a:r>
              <a:rPr lang="tr-TR" b="1" u="sng" dirty="0" smtClean="0">
                <a:solidFill>
                  <a:srgbClr val="BF1344"/>
                </a:solidFill>
                <a:latin typeface="Arial" panose="020B0604020202020204" pitchFamily="34" charset="0"/>
                <a:cs typeface="Arial" panose="020B0604020202020204" pitchFamily="34" charset="0"/>
              </a:rPr>
              <a:t>100 Mg Resveratrol</a:t>
            </a:r>
            <a:endParaRPr lang="tr-TR" b="1" u="sng" dirty="0">
              <a:solidFill>
                <a:srgbClr val="BF1344"/>
              </a:solidFill>
              <a:latin typeface="Arial" panose="020B0604020202020204" pitchFamily="34" charset="0"/>
              <a:cs typeface="Arial" panose="020B0604020202020204" pitchFamily="34" charset="0"/>
            </a:endParaRPr>
          </a:p>
        </p:txBody>
      </p:sp>
      <p:sp>
        <p:nvSpPr>
          <p:cNvPr id="2" name="Dikdörtgen 1"/>
          <p:cNvSpPr/>
          <p:nvPr/>
        </p:nvSpPr>
        <p:spPr>
          <a:xfrm>
            <a:off x="3025031" y="1586185"/>
            <a:ext cx="7397605" cy="4670253"/>
          </a:xfrm>
          <a:prstGeom prst="rect">
            <a:avLst/>
          </a:prstGeom>
        </p:spPr>
        <p:txBody>
          <a:bodyPr wrap="square">
            <a:spAutoFit/>
          </a:bodyPr>
          <a:lstStyle/>
          <a:p>
            <a:pPr marL="285750" indent="-285750">
              <a:lnSpc>
                <a:spcPct val="115000"/>
              </a:lnSpc>
              <a:spcAft>
                <a:spcPts val="1000"/>
              </a:spcAft>
              <a:buFont typeface="Wingdings" panose="05000000000000000000" pitchFamily="2" charset="2"/>
              <a:buChar char="q"/>
            </a:pPr>
            <a:r>
              <a:rPr lang="tr-TR" sz="2000" dirty="0" smtClean="0">
                <a:latin typeface="Arial" panose="020B0604020202020204" pitchFamily="34" charset="0"/>
                <a:ea typeface="Times New Roman" panose="02020603050405020304" pitchFamily="18" charset="0"/>
                <a:cs typeface="Arial" panose="020B0604020202020204" pitchFamily="34" charset="0"/>
              </a:rPr>
              <a:t>Testislerde </a:t>
            </a:r>
            <a:r>
              <a:rPr lang="tr-TR" sz="2000" dirty="0">
                <a:latin typeface="Arial" panose="020B0604020202020204" pitchFamily="34" charset="0"/>
                <a:ea typeface="Times New Roman" panose="02020603050405020304" pitchFamily="18" charset="0"/>
                <a:cs typeface="Arial" panose="020B0604020202020204" pitchFamily="34" charset="0"/>
              </a:rPr>
              <a:t>kök hücreleri uyararak tüp bebekte kullanılabilecek genetik olgunluk seviyesine hücre sayısının arttırılması olmaktadır. Bu sonuçları olumlu etkileyen en önemli etken maddelerden biriside RESVERATROL’ dur</a:t>
            </a:r>
            <a:r>
              <a:rPr lang="tr-TR" sz="2000" dirty="0" smtClean="0">
                <a:latin typeface="Arial" panose="020B0604020202020204" pitchFamily="34" charset="0"/>
                <a:ea typeface="Times New Roman" panose="02020603050405020304" pitchFamily="18" charset="0"/>
                <a:cs typeface="Arial" panose="020B0604020202020204" pitchFamily="34" charset="0"/>
              </a:rPr>
              <a:t>.</a:t>
            </a:r>
          </a:p>
          <a:p>
            <a:pPr marL="285750" indent="-285750">
              <a:lnSpc>
                <a:spcPct val="115000"/>
              </a:lnSpc>
              <a:spcAft>
                <a:spcPts val="1000"/>
              </a:spcAft>
              <a:buFont typeface="Wingdings" panose="05000000000000000000" pitchFamily="2" charset="2"/>
              <a:buChar char="q"/>
            </a:pPr>
            <a:r>
              <a:rPr lang="tr-TR" sz="2000" dirty="0">
                <a:latin typeface="Arial" panose="020B0604020202020204" pitchFamily="34" charset="0"/>
                <a:cs typeface="Arial" panose="020B0604020202020204" pitchFamily="34" charset="0"/>
              </a:rPr>
              <a:t>Resveratrol aynı zamanda çok güçlü bir antioksidandır yani </a:t>
            </a:r>
            <a:r>
              <a:rPr lang="tr-TR" sz="2000" dirty="0" smtClean="0">
                <a:latin typeface="Arial" panose="020B0604020202020204" pitchFamily="34" charset="0"/>
                <a:cs typeface="Arial" panose="020B0604020202020204" pitchFamily="34" charset="0"/>
              </a:rPr>
              <a:t>oksidatif </a:t>
            </a:r>
            <a:r>
              <a:rPr lang="tr-TR" sz="2000" dirty="0">
                <a:latin typeface="Arial" panose="020B0604020202020204" pitchFamily="34" charset="0"/>
                <a:cs typeface="Arial" panose="020B0604020202020204" pitchFamily="34" charset="0"/>
              </a:rPr>
              <a:t>stres nedeniyle sperm hücrelerinin genetik yapısında ortaya çıkacak DNA hasarını önlemesi, hücre yaşlanmasını önleyici, yaşam süresini arttırıcı </a:t>
            </a:r>
            <a:r>
              <a:rPr lang="tr-TR" sz="2000" dirty="0" smtClean="0">
                <a:latin typeface="Arial" panose="020B0604020202020204" pitchFamily="34" charset="0"/>
                <a:cs typeface="Arial" panose="020B0604020202020204" pitchFamily="34" charset="0"/>
              </a:rPr>
              <a:t>özelliği de </a:t>
            </a:r>
            <a:r>
              <a:rPr lang="tr-TR" sz="2000" dirty="0">
                <a:latin typeface="Arial" panose="020B0604020202020204" pitchFamily="34" charset="0"/>
                <a:cs typeface="Arial" panose="020B0604020202020204" pitchFamily="34" charset="0"/>
              </a:rPr>
              <a:t>göstermiştir. </a:t>
            </a:r>
          </a:p>
          <a:p>
            <a:pPr marL="285750" indent="-285750">
              <a:lnSpc>
                <a:spcPct val="115000"/>
              </a:lnSpc>
              <a:spcAft>
                <a:spcPts val="1000"/>
              </a:spcAft>
              <a:buFont typeface="Wingdings" panose="05000000000000000000" pitchFamily="2" charset="2"/>
              <a:buChar char="q"/>
            </a:pPr>
            <a:r>
              <a:rPr lang="tr-TR" sz="2000" dirty="0">
                <a:latin typeface="Arial" panose="020B0604020202020204" pitchFamily="34" charset="0"/>
                <a:cs typeface="Arial" panose="020B0604020202020204" pitchFamily="34" charset="0"/>
              </a:rPr>
              <a:t>Klinik çalışmalar </a:t>
            </a:r>
            <a:r>
              <a:rPr lang="tr-TR" sz="2000" dirty="0" smtClean="0">
                <a:latin typeface="Arial" panose="020B0604020202020204" pitchFamily="34" charset="0"/>
                <a:cs typeface="Arial" panose="020B0604020202020204" pitchFamily="34" charset="0"/>
              </a:rPr>
              <a:t>Resveratrol </a:t>
            </a:r>
            <a:r>
              <a:rPr lang="tr-TR" sz="2000" dirty="0">
                <a:latin typeface="Arial" panose="020B0604020202020204" pitchFamily="34" charset="0"/>
                <a:cs typeface="Arial" panose="020B0604020202020204" pitchFamily="34" charset="0"/>
              </a:rPr>
              <a:t>kök hücrelerin enerji kaynağı olan mitokondri fonksiyonlarını düzeltmesine ve hücre döngüsünde yer alan proteinlerini aktive etmektedir.</a:t>
            </a:r>
          </a:p>
          <a:p>
            <a:pPr marL="285750" indent="-285750">
              <a:lnSpc>
                <a:spcPct val="115000"/>
              </a:lnSpc>
              <a:spcAft>
                <a:spcPts val="1000"/>
              </a:spcAft>
              <a:buFont typeface="Wingdings" panose="05000000000000000000" pitchFamily="2" charset="2"/>
              <a:buChar char="q"/>
            </a:pPr>
            <a:endParaRPr lang="tr-TR" dirty="0">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9" name="Resim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22635" y="0"/>
            <a:ext cx="1965307" cy="6858000"/>
          </a:xfrm>
          <a:prstGeom prst="rect">
            <a:avLst/>
          </a:prstGeom>
        </p:spPr>
      </p:pic>
      <p:pic>
        <p:nvPicPr>
          <p:cNvPr id="10" name="Picture 9">
            <a:extLst>
              <a:ext uri="{FF2B5EF4-FFF2-40B4-BE49-F238E27FC236}">
                <a16:creationId xmlns:a16="http://schemas.microsoft.com/office/drawing/2014/main" id="{C9CF47FE-52A2-39CB-47D0-668ABEC1D9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3787" y="365125"/>
            <a:ext cx="1468704" cy="1176292"/>
          </a:xfrm>
          <a:prstGeom prst="rect">
            <a:avLst/>
          </a:prstGeom>
        </p:spPr>
      </p:pic>
    </p:spTree>
    <p:extLst>
      <p:ext uri="{BB962C8B-B14F-4D97-AF65-F5344CB8AC3E}">
        <p14:creationId xmlns:p14="http://schemas.microsoft.com/office/powerpoint/2010/main" val="101151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647BE601-E296-C6EC-4125-699CC2760CAB}"/>
              </a:ext>
            </a:extLst>
          </p:cNvPr>
          <p:cNvSpPr txBox="1">
            <a:spLocks/>
          </p:cNvSpPr>
          <p:nvPr/>
        </p:nvSpPr>
        <p:spPr>
          <a:xfrm>
            <a:off x="1524000" y="4589175"/>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6" y="4589175"/>
            <a:ext cx="3234771" cy="2381250"/>
          </a:xfrm>
          <a:prstGeom prst="rect">
            <a:avLst/>
          </a:prstGeom>
        </p:spPr>
      </p:pic>
      <p:sp>
        <p:nvSpPr>
          <p:cNvPr id="6" name="Unvan 1"/>
          <p:cNvSpPr>
            <a:spLocks noGrp="1"/>
          </p:cNvSpPr>
          <p:nvPr>
            <p:ph type="title"/>
          </p:nvPr>
        </p:nvSpPr>
        <p:spPr>
          <a:xfrm>
            <a:off x="1524000" y="365125"/>
            <a:ext cx="9829800" cy="1325563"/>
          </a:xfrm>
        </p:spPr>
        <p:txBody>
          <a:bodyPr/>
          <a:lstStyle/>
          <a:p>
            <a:r>
              <a:rPr lang="tr-TR" b="1" dirty="0" smtClean="0"/>
              <a:t>           </a:t>
            </a:r>
            <a:r>
              <a:rPr lang="tr-TR" b="1" u="sng" dirty="0" smtClean="0">
                <a:solidFill>
                  <a:srgbClr val="BF1344"/>
                </a:solidFill>
                <a:latin typeface="Arial" panose="020B0604020202020204" pitchFamily="34" charset="0"/>
                <a:cs typeface="Arial" panose="020B0604020202020204" pitchFamily="34" charset="0"/>
              </a:rPr>
              <a:t>300 mg Alfa Lipoik asit:</a:t>
            </a:r>
            <a:endParaRPr lang="tr-TR" b="1" u="sng" dirty="0">
              <a:solidFill>
                <a:srgbClr val="BF1344"/>
              </a:solidFill>
              <a:latin typeface="Arial" panose="020B0604020202020204" pitchFamily="34" charset="0"/>
              <a:cs typeface="Arial" panose="020B0604020202020204" pitchFamily="34" charset="0"/>
            </a:endParaRPr>
          </a:p>
        </p:txBody>
      </p:sp>
      <p:sp>
        <p:nvSpPr>
          <p:cNvPr id="2" name="Dikdörtgen 1"/>
          <p:cNvSpPr/>
          <p:nvPr/>
        </p:nvSpPr>
        <p:spPr>
          <a:xfrm>
            <a:off x="3278777" y="1825675"/>
            <a:ext cx="7143858" cy="1938992"/>
          </a:xfrm>
          <a:prstGeom prst="rect">
            <a:avLst/>
          </a:prstGeom>
        </p:spPr>
        <p:txBody>
          <a:bodyPr wrap="square">
            <a:spAutoFit/>
          </a:bodyPr>
          <a:lstStyle/>
          <a:p>
            <a:pPr marL="342900" indent="-342900">
              <a:buFont typeface="Wingdings" panose="05000000000000000000" pitchFamily="2" charset="2"/>
              <a:buChar char="q"/>
            </a:pPr>
            <a:r>
              <a:rPr lang="tr-TR" sz="2000" dirty="0">
                <a:latin typeface="Arial" panose="020B0604020202020204" pitchFamily="34" charset="0"/>
                <a:ea typeface="Times New Roman" panose="02020603050405020304" pitchFamily="18" charset="0"/>
                <a:cs typeface="Arial" panose="020B0604020202020204" pitchFamily="34" charset="0"/>
              </a:rPr>
              <a:t>Alfa lipoik asit </a:t>
            </a:r>
            <a:r>
              <a:rPr lang="tr-TR" sz="2000" dirty="0" smtClean="0">
                <a:latin typeface="Arial" panose="020B0604020202020204" pitchFamily="34" charset="0"/>
                <a:ea typeface="Times New Roman" panose="02020603050405020304" pitchFamily="18" charset="0"/>
                <a:cs typeface="Arial" panose="020B0604020202020204" pitchFamily="34" charset="0"/>
              </a:rPr>
              <a:t>Glutatyon </a:t>
            </a:r>
            <a:r>
              <a:rPr lang="tr-TR" sz="2000" dirty="0">
                <a:latin typeface="Arial" panose="020B0604020202020204" pitchFamily="34" charset="0"/>
                <a:ea typeface="Times New Roman" panose="02020603050405020304" pitchFamily="18" charset="0"/>
                <a:cs typeface="Arial" panose="020B0604020202020204" pitchFamily="34" charset="0"/>
              </a:rPr>
              <a:t>gibi diğer </a:t>
            </a:r>
            <a:r>
              <a:rPr lang="tr-TR" sz="2000" dirty="0" smtClean="0">
                <a:latin typeface="Arial" panose="020B0604020202020204" pitchFamily="34" charset="0"/>
                <a:ea typeface="Times New Roman" panose="02020603050405020304" pitchFamily="18" charset="0"/>
                <a:cs typeface="Arial" panose="020B0604020202020204" pitchFamily="34" charset="0"/>
              </a:rPr>
              <a:t>antioksidanların </a:t>
            </a:r>
            <a:r>
              <a:rPr lang="tr-TR" sz="2000" dirty="0">
                <a:latin typeface="Arial" panose="020B0604020202020204" pitchFamily="34" charset="0"/>
                <a:ea typeface="Times New Roman" panose="02020603050405020304" pitchFamily="18" charset="0"/>
                <a:cs typeface="Arial" panose="020B0604020202020204" pitchFamily="34" charset="0"/>
              </a:rPr>
              <a:t>seviyesini </a:t>
            </a:r>
            <a:r>
              <a:rPr lang="tr-TR" sz="2000" dirty="0" smtClean="0">
                <a:latin typeface="Arial" panose="020B0604020202020204" pitchFamily="34" charset="0"/>
                <a:ea typeface="Times New Roman" panose="02020603050405020304" pitchFamily="18" charset="0"/>
                <a:cs typeface="Arial" panose="020B0604020202020204" pitchFamily="34" charset="0"/>
              </a:rPr>
              <a:t>arttırır.</a:t>
            </a:r>
          </a:p>
          <a:p>
            <a:endParaRPr lang="tr-TR" sz="2000" dirty="0" smtClean="0">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Wingdings" panose="05000000000000000000" pitchFamily="2" charset="2"/>
              <a:buChar char="q"/>
            </a:pPr>
            <a:r>
              <a:rPr lang="tr-TR" sz="2000" dirty="0">
                <a:latin typeface="Arial" panose="020B0604020202020204" pitchFamily="34" charset="0"/>
                <a:cs typeface="Arial" panose="020B0604020202020204" pitchFamily="34" charset="0"/>
              </a:rPr>
              <a:t>vücudun hasar görmesine karşı korunmasına yardımcı olur. Ayrıca serbest oksijen radikallerini </a:t>
            </a:r>
            <a:r>
              <a:rPr lang="tr-TR" sz="2000" dirty="0" smtClean="0">
                <a:latin typeface="Arial" panose="020B0604020202020204" pitchFamily="34" charset="0"/>
                <a:cs typeface="Arial" panose="020B0604020202020204" pitchFamily="34" charset="0"/>
              </a:rPr>
              <a:t>nötralize </a:t>
            </a:r>
            <a:r>
              <a:rPr lang="tr-TR" sz="2000" dirty="0">
                <a:latin typeface="Arial" panose="020B0604020202020204" pitchFamily="34" charset="0"/>
                <a:cs typeface="Arial" panose="020B0604020202020204" pitchFamily="34" charset="0"/>
              </a:rPr>
              <a:t>ederek </a:t>
            </a:r>
            <a:r>
              <a:rPr lang="tr-TR" sz="2000" dirty="0" smtClean="0">
                <a:latin typeface="Arial" panose="020B0604020202020204" pitchFamily="34" charset="0"/>
                <a:cs typeface="Arial" panose="020B0604020202020204" pitchFamily="34" charset="0"/>
              </a:rPr>
              <a:t>inflamasyonu </a:t>
            </a:r>
            <a:r>
              <a:rPr lang="tr-TR" sz="2000" dirty="0">
                <a:latin typeface="Arial" panose="020B0604020202020204" pitchFamily="34" charset="0"/>
                <a:cs typeface="Arial" panose="020B0604020202020204" pitchFamily="34" charset="0"/>
              </a:rPr>
              <a:t>baskılamaktadır</a:t>
            </a:r>
            <a:r>
              <a:rPr lang="tr-TR" dirty="0"/>
              <a:t>.</a:t>
            </a:r>
            <a:endParaRPr lang="tr-TR" sz="2000" dirty="0">
              <a:latin typeface="Arial" panose="020B0604020202020204" pitchFamily="34" charset="0"/>
              <a:cs typeface="Arial" panose="020B0604020202020204" pitchFamily="34" charset="0"/>
            </a:endParaRPr>
          </a:p>
        </p:txBody>
      </p:sp>
      <p:pic>
        <p:nvPicPr>
          <p:cNvPr id="9" name="Resim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2593" y="0"/>
            <a:ext cx="2205350" cy="6858000"/>
          </a:xfrm>
          <a:prstGeom prst="rect">
            <a:avLst/>
          </a:prstGeom>
        </p:spPr>
      </p:pic>
      <p:pic>
        <p:nvPicPr>
          <p:cNvPr id="10" name="Picture 9">
            <a:extLst>
              <a:ext uri="{FF2B5EF4-FFF2-40B4-BE49-F238E27FC236}">
                <a16:creationId xmlns:a16="http://schemas.microsoft.com/office/drawing/2014/main" id="{C9CF47FE-52A2-39CB-47D0-668ABEC1D9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3787" y="365125"/>
            <a:ext cx="1468704" cy="1176292"/>
          </a:xfrm>
          <a:prstGeom prst="rect">
            <a:avLst/>
          </a:prstGeom>
        </p:spPr>
      </p:pic>
    </p:spTree>
    <p:extLst>
      <p:ext uri="{BB962C8B-B14F-4D97-AF65-F5344CB8AC3E}">
        <p14:creationId xmlns:p14="http://schemas.microsoft.com/office/powerpoint/2010/main" val="4159671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647BE601-E296-C6EC-4125-699CC2760CAB}"/>
              </a:ext>
            </a:extLst>
          </p:cNvPr>
          <p:cNvSpPr txBox="1">
            <a:spLocks/>
          </p:cNvSpPr>
          <p:nvPr/>
        </p:nvSpPr>
        <p:spPr>
          <a:xfrm>
            <a:off x="1524000" y="4589175"/>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6" y="4589175"/>
            <a:ext cx="3234771" cy="2268825"/>
          </a:xfrm>
          <a:prstGeom prst="rect">
            <a:avLst/>
          </a:prstGeom>
        </p:spPr>
      </p:pic>
      <p:sp>
        <p:nvSpPr>
          <p:cNvPr id="6" name="Unvan 1"/>
          <p:cNvSpPr>
            <a:spLocks noGrp="1"/>
          </p:cNvSpPr>
          <p:nvPr>
            <p:ph type="title"/>
          </p:nvPr>
        </p:nvSpPr>
        <p:spPr>
          <a:xfrm>
            <a:off x="2390503" y="365125"/>
            <a:ext cx="8963296" cy="1325563"/>
          </a:xfrm>
        </p:spPr>
        <p:txBody>
          <a:bodyPr/>
          <a:lstStyle/>
          <a:p>
            <a:r>
              <a:rPr lang="tr-TR" b="1" dirty="0" smtClean="0">
                <a:solidFill>
                  <a:srgbClr val="BF1344"/>
                </a:solidFill>
              </a:rPr>
              <a:t>           </a:t>
            </a:r>
            <a:r>
              <a:rPr lang="tr-TR" b="1" u="sng" dirty="0" smtClean="0">
                <a:solidFill>
                  <a:srgbClr val="BF1344"/>
                </a:solidFill>
                <a:latin typeface="Arial" panose="020B0604020202020204" pitchFamily="34" charset="0"/>
                <a:cs typeface="Arial" panose="020B0604020202020204" pitchFamily="34" charset="0"/>
              </a:rPr>
              <a:t>200 mg L-Arjinin:</a:t>
            </a:r>
            <a:endParaRPr lang="tr-TR" b="1" u="sng" dirty="0">
              <a:solidFill>
                <a:srgbClr val="BF1344"/>
              </a:solidFill>
              <a:latin typeface="Arial" panose="020B0604020202020204" pitchFamily="34" charset="0"/>
              <a:cs typeface="Arial" panose="020B0604020202020204" pitchFamily="34" charset="0"/>
            </a:endParaRPr>
          </a:p>
        </p:txBody>
      </p:sp>
      <p:pic>
        <p:nvPicPr>
          <p:cNvPr id="9" name="Picture 9">
            <a:extLst>
              <a:ext uri="{FF2B5EF4-FFF2-40B4-BE49-F238E27FC236}">
                <a16:creationId xmlns:a16="http://schemas.microsoft.com/office/drawing/2014/main" id="{C9CF47FE-52A2-39CB-47D0-668ABEC1D9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3787" y="365125"/>
            <a:ext cx="1468704" cy="1176292"/>
          </a:xfrm>
          <a:prstGeom prst="rect">
            <a:avLst/>
          </a:prstGeom>
        </p:spPr>
      </p:pic>
      <p:pic>
        <p:nvPicPr>
          <p:cNvPr id="10" name="Resim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82593" y="0"/>
            <a:ext cx="2205350" cy="6858000"/>
          </a:xfrm>
          <a:prstGeom prst="rect">
            <a:avLst/>
          </a:prstGeom>
        </p:spPr>
      </p:pic>
      <p:sp>
        <p:nvSpPr>
          <p:cNvPr id="11" name="Dikdörtgen 10"/>
          <p:cNvSpPr/>
          <p:nvPr/>
        </p:nvSpPr>
        <p:spPr>
          <a:xfrm>
            <a:off x="3238547" y="1794668"/>
            <a:ext cx="7094173" cy="4016484"/>
          </a:xfrm>
          <a:prstGeom prst="rect">
            <a:avLst/>
          </a:prstGeom>
        </p:spPr>
        <p:txBody>
          <a:bodyPr wrap="square">
            <a:spAutoFit/>
          </a:bodyPr>
          <a:lstStyle/>
          <a:p>
            <a:pPr marL="285750" indent="-285750">
              <a:lnSpc>
                <a:spcPct val="115000"/>
              </a:lnSpc>
              <a:spcAft>
                <a:spcPts val="1000"/>
              </a:spcAft>
              <a:buFont typeface="Wingdings" panose="05000000000000000000" pitchFamily="2" charset="2"/>
              <a:buChar char="q"/>
            </a:pPr>
            <a:r>
              <a:rPr lang="tr-TR" b="1" dirty="0" smtClean="0">
                <a:latin typeface="Arial" panose="020B0604020202020204" pitchFamily="34" charset="0"/>
                <a:ea typeface="Times New Roman" panose="02020603050405020304" pitchFamily="18" charset="0"/>
                <a:cs typeface="Arial" panose="020B0604020202020204" pitchFamily="34" charset="0"/>
              </a:rPr>
              <a:t> </a:t>
            </a:r>
            <a:r>
              <a:rPr lang="tr-TR" dirty="0" smtClean="0">
                <a:latin typeface="Arial" panose="020B0604020202020204" pitchFamily="34" charset="0"/>
                <a:ea typeface="Times New Roman" panose="02020603050405020304" pitchFamily="18" charset="0"/>
                <a:cs typeface="Arial" panose="020B0604020202020204" pitchFamily="34" charset="0"/>
              </a:rPr>
              <a:t>L-Arjinin </a:t>
            </a:r>
            <a:r>
              <a:rPr lang="tr-TR" sz="2000" dirty="0" smtClean="0">
                <a:latin typeface="Arial" panose="020B0604020202020204" pitchFamily="34" charset="0"/>
                <a:ea typeface="Times New Roman" panose="02020603050405020304" pitchFamily="18" charset="0"/>
                <a:cs typeface="Arial" panose="020B0604020202020204" pitchFamily="34" charset="0"/>
              </a:rPr>
              <a:t>2 </a:t>
            </a:r>
            <a:r>
              <a:rPr lang="tr-TR" sz="2000" dirty="0">
                <a:latin typeface="Arial" panose="020B0604020202020204" pitchFamily="34" charset="0"/>
                <a:ea typeface="Times New Roman" panose="02020603050405020304" pitchFamily="18" charset="0"/>
                <a:cs typeface="Arial" panose="020B0604020202020204" pitchFamily="34" charset="0"/>
              </a:rPr>
              <a:t>önemli görevi vardır; </a:t>
            </a:r>
            <a:endParaRPr lang="tr-TR" sz="2000" dirty="0" smtClean="0">
              <a:latin typeface="Arial" panose="020B0604020202020204" pitchFamily="34" charset="0"/>
              <a:ea typeface="Times New Roman" panose="02020603050405020304" pitchFamily="18" charset="0"/>
              <a:cs typeface="Arial" panose="020B0604020202020204" pitchFamily="34" charset="0"/>
            </a:endParaRPr>
          </a:p>
          <a:p>
            <a:pPr>
              <a:lnSpc>
                <a:spcPct val="115000"/>
              </a:lnSpc>
              <a:spcAft>
                <a:spcPts val="1000"/>
              </a:spcAft>
            </a:pPr>
            <a:r>
              <a:rPr lang="tr-TR" sz="2000" dirty="0" smtClean="0">
                <a:latin typeface="Arial" panose="020B0604020202020204" pitchFamily="34" charset="0"/>
                <a:ea typeface="Times New Roman" panose="02020603050405020304" pitchFamily="18" charset="0"/>
                <a:cs typeface="Arial" panose="020B0604020202020204" pitchFamily="34" charset="0"/>
              </a:rPr>
              <a:t>1-) </a:t>
            </a:r>
            <a:r>
              <a:rPr lang="tr-TR" sz="2000" dirty="0">
                <a:latin typeface="Arial" panose="020B0604020202020204" pitchFamily="34" charset="0"/>
                <a:ea typeface="Times New Roman" panose="02020603050405020304" pitchFamily="18" charset="0"/>
                <a:cs typeface="Arial" panose="020B0604020202020204" pitchFamily="34" charset="0"/>
              </a:rPr>
              <a:t>spermin enerjisini sağlamak, </a:t>
            </a:r>
            <a:endParaRPr lang="tr-TR" sz="2000" dirty="0" smtClean="0">
              <a:latin typeface="Arial" panose="020B0604020202020204" pitchFamily="34" charset="0"/>
              <a:ea typeface="Times New Roman" panose="02020603050405020304" pitchFamily="18" charset="0"/>
              <a:cs typeface="Arial" panose="020B0604020202020204" pitchFamily="34" charset="0"/>
            </a:endParaRPr>
          </a:p>
          <a:p>
            <a:pPr>
              <a:lnSpc>
                <a:spcPct val="115000"/>
              </a:lnSpc>
              <a:spcAft>
                <a:spcPts val="1000"/>
              </a:spcAft>
            </a:pPr>
            <a:r>
              <a:rPr lang="tr-TR" sz="2000" dirty="0" smtClean="0">
                <a:latin typeface="Arial" panose="020B0604020202020204" pitchFamily="34" charset="0"/>
                <a:ea typeface="Times New Roman" panose="02020603050405020304" pitchFamily="18" charset="0"/>
                <a:cs typeface="Arial" panose="020B0604020202020204" pitchFamily="34" charset="0"/>
              </a:rPr>
              <a:t>2-) </a:t>
            </a:r>
            <a:r>
              <a:rPr lang="tr-TR" sz="2000" dirty="0">
                <a:latin typeface="Arial" panose="020B0604020202020204" pitchFamily="34" charset="0"/>
                <a:ea typeface="Times New Roman" panose="02020603050405020304" pitchFamily="18" charset="0"/>
                <a:cs typeface="Arial" panose="020B0604020202020204" pitchFamily="34" charset="0"/>
              </a:rPr>
              <a:t>ise spermi </a:t>
            </a:r>
            <a:r>
              <a:rPr lang="tr-TR" sz="2000" dirty="0" smtClean="0">
                <a:latin typeface="Arial" panose="020B0604020202020204" pitchFamily="34" charset="0"/>
                <a:ea typeface="Times New Roman" panose="02020603050405020304" pitchFamily="18" charset="0"/>
                <a:cs typeface="Arial" panose="020B0604020202020204" pitchFamily="34" charset="0"/>
              </a:rPr>
              <a:t>oksidatif stresin </a:t>
            </a:r>
            <a:r>
              <a:rPr lang="tr-TR" sz="2000" dirty="0">
                <a:latin typeface="Arial" panose="020B0604020202020204" pitchFamily="34" charset="0"/>
                <a:ea typeface="Times New Roman" panose="02020603050405020304" pitchFamily="18" charset="0"/>
                <a:cs typeface="Arial" panose="020B0604020202020204" pitchFamily="34" charset="0"/>
              </a:rPr>
              <a:t>zararlı etkilerinden korumaktır</a:t>
            </a:r>
            <a:r>
              <a:rPr lang="tr-TR" sz="2000" dirty="0" smtClean="0">
                <a:latin typeface="Arial" panose="020B0604020202020204" pitchFamily="34" charset="0"/>
                <a:ea typeface="Times New Roman" panose="02020603050405020304" pitchFamily="18" charset="0"/>
                <a:cs typeface="Arial" panose="020B0604020202020204" pitchFamily="34" charset="0"/>
              </a:rPr>
              <a:t>.</a:t>
            </a:r>
          </a:p>
          <a:p>
            <a:pPr marL="285750" indent="-285750">
              <a:lnSpc>
                <a:spcPct val="115000"/>
              </a:lnSpc>
              <a:spcAft>
                <a:spcPts val="1000"/>
              </a:spcAft>
              <a:buFont typeface="Wingdings" panose="05000000000000000000" pitchFamily="2" charset="2"/>
              <a:buChar char="q"/>
            </a:pPr>
            <a:r>
              <a:rPr lang="tr-TR" sz="2000" dirty="0" smtClean="0">
                <a:latin typeface="Arial" panose="020B0604020202020204" pitchFamily="34" charset="0"/>
                <a:cs typeface="Arial" panose="020B0604020202020204" pitchFamily="34" charset="0"/>
              </a:rPr>
              <a:t>Bir </a:t>
            </a:r>
            <a:r>
              <a:rPr lang="tr-TR" sz="2000" dirty="0">
                <a:latin typeface="Arial" panose="020B0604020202020204" pitchFamily="34" charset="0"/>
                <a:cs typeface="Arial" panose="020B0604020202020204" pitchFamily="34" charset="0"/>
              </a:rPr>
              <a:t>sperm hücresinin yumurtayı dölleyebilmesi için önce içine girmesi gerekiyor. Bunu ise bir yandan kuvvetli kuyruk hareketleri ile yumurtanın zarlarını zorlayarak yani mekanik yolla, bir yandan da başın ön kısmında yerleşmiş ve </a:t>
            </a:r>
            <a:r>
              <a:rPr lang="tr-TR" sz="2000" dirty="0" smtClean="0">
                <a:latin typeface="Arial" panose="020B0604020202020204" pitchFamily="34" charset="0"/>
                <a:cs typeface="Arial" panose="020B0604020202020204" pitchFamily="34" charset="0"/>
              </a:rPr>
              <a:t>akrozomal </a:t>
            </a:r>
            <a:r>
              <a:rPr lang="tr-TR" sz="2000" dirty="0">
                <a:latin typeface="Arial" panose="020B0604020202020204" pitchFamily="34" charset="0"/>
                <a:cs typeface="Arial" panose="020B0604020202020204" pitchFamily="34" charset="0"/>
              </a:rPr>
              <a:t>olarak bilinen kesenin açılmasıyla dışarı çıkan enzimlerin kimyasal yolla zararı eritmesiyle gerçekleştirir.</a:t>
            </a:r>
            <a:endParaRPr lang="tr-TR" sz="20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059614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647BE601-E296-C6EC-4125-699CC2760CAB}"/>
              </a:ext>
            </a:extLst>
          </p:cNvPr>
          <p:cNvSpPr txBox="1">
            <a:spLocks/>
          </p:cNvSpPr>
          <p:nvPr/>
        </p:nvSpPr>
        <p:spPr>
          <a:xfrm>
            <a:off x="1524000" y="4589175"/>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6" y="4589175"/>
            <a:ext cx="3234771" cy="2381250"/>
          </a:xfrm>
          <a:prstGeom prst="rect">
            <a:avLst/>
          </a:prstGeom>
        </p:spPr>
      </p:pic>
      <p:pic>
        <p:nvPicPr>
          <p:cNvPr id="6" name="Picture 9">
            <a:extLst>
              <a:ext uri="{FF2B5EF4-FFF2-40B4-BE49-F238E27FC236}">
                <a16:creationId xmlns:a16="http://schemas.microsoft.com/office/drawing/2014/main" id="{C9CF47FE-52A2-39CB-47D0-668ABEC1D9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7844" y="439760"/>
            <a:ext cx="1468704" cy="1176292"/>
          </a:xfrm>
          <a:prstGeom prst="rect">
            <a:avLst/>
          </a:prstGeom>
        </p:spPr>
      </p:pic>
      <p:pic>
        <p:nvPicPr>
          <p:cNvPr id="7" name="Resim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82593" y="0"/>
            <a:ext cx="2205350" cy="6858000"/>
          </a:xfrm>
          <a:prstGeom prst="rect">
            <a:avLst/>
          </a:prstGeom>
        </p:spPr>
      </p:pic>
      <p:sp>
        <p:nvSpPr>
          <p:cNvPr id="9" name="Unvan 1"/>
          <p:cNvSpPr>
            <a:spLocks noGrp="1"/>
          </p:cNvSpPr>
          <p:nvPr>
            <p:ph type="title"/>
          </p:nvPr>
        </p:nvSpPr>
        <p:spPr>
          <a:xfrm>
            <a:off x="1920875" y="365125"/>
            <a:ext cx="8501063" cy="1325563"/>
          </a:xfrm>
        </p:spPr>
        <p:txBody>
          <a:bodyPr/>
          <a:lstStyle/>
          <a:p>
            <a:r>
              <a:rPr lang="tr-TR" b="1" dirty="0" smtClean="0">
                <a:solidFill>
                  <a:srgbClr val="BF1344"/>
                </a:solidFill>
              </a:rPr>
              <a:t>           </a:t>
            </a:r>
            <a:r>
              <a:rPr lang="tr-TR" b="1" u="sng" dirty="0" smtClean="0">
                <a:solidFill>
                  <a:srgbClr val="BF1344"/>
                </a:solidFill>
                <a:latin typeface="Arial" panose="020B0604020202020204" pitchFamily="34" charset="0"/>
                <a:cs typeface="Arial" panose="020B0604020202020204" pitchFamily="34" charset="0"/>
              </a:rPr>
              <a:t>200 mg L-Arjinin:</a:t>
            </a:r>
            <a:endParaRPr lang="tr-TR" b="1" u="sng" dirty="0">
              <a:solidFill>
                <a:srgbClr val="BF1344"/>
              </a:solidFill>
              <a:latin typeface="Arial" panose="020B0604020202020204" pitchFamily="34" charset="0"/>
              <a:cs typeface="Arial" panose="020B0604020202020204" pitchFamily="34" charset="0"/>
            </a:endParaRPr>
          </a:p>
        </p:txBody>
      </p:sp>
      <p:sp>
        <p:nvSpPr>
          <p:cNvPr id="2" name="Dikdörtgen 1"/>
          <p:cNvSpPr/>
          <p:nvPr/>
        </p:nvSpPr>
        <p:spPr>
          <a:xfrm>
            <a:off x="3374570" y="1555924"/>
            <a:ext cx="6808023" cy="5016758"/>
          </a:xfrm>
          <a:prstGeom prst="rect">
            <a:avLst/>
          </a:prstGeom>
        </p:spPr>
        <p:txBody>
          <a:bodyPr wrap="square">
            <a:spAutoFit/>
          </a:bodyPr>
          <a:lstStyle/>
          <a:p>
            <a:pPr marL="285750" indent="-285750">
              <a:buFont typeface="Wingdings" panose="05000000000000000000" pitchFamily="2" charset="2"/>
              <a:buChar char="q"/>
            </a:pPr>
            <a:r>
              <a:rPr lang="tr-TR" sz="2000" dirty="0">
                <a:latin typeface="Arial" panose="020B0604020202020204" pitchFamily="34" charset="0"/>
                <a:ea typeface="Times New Roman" panose="02020603050405020304" pitchFamily="18" charset="0"/>
                <a:cs typeface="Arial" panose="020B0604020202020204" pitchFamily="34" charset="0"/>
              </a:rPr>
              <a:t>Gerek mekanik gerekse kimyasal işlemler enerji gerektiren olaylarıdır. Yani spermin bunları yapabilmesi için enerjiye ihtiyaç bulunur. Sperm enerjisinin önemli bir kısmı şekeri yakarak kazanır. İşte L- Arjinin, </a:t>
            </a:r>
            <a:r>
              <a:rPr lang="tr-TR" sz="2000" dirty="0" smtClean="0">
                <a:latin typeface="Arial" panose="020B0604020202020204" pitchFamily="34" charset="0"/>
                <a:ea typeface="Times New Roman" panose="02020603050405020304" pitchFamily="18" charset="0"/>
                <a:cs typeface="Arial" panose="020B0604020202020204" pitchFamily="34" charset="0"/>
              </a:rPr>
              <a:t>glikolüz olarak </a:t>
            </a:r>
            <a:r>
              <a:rPr lang="tr-TR" sz="2000" dirty="0">
                <a:latin typeface="Arial" panose="020B0604020202020204" pitchFamily="34" charset="0"/>
                <a:ea typeface="Times New Roman" panose="02020603050405020304" pitchFamily="18" charset="0"/>
                <a:cs typeface="Arial" panose="020B0604020202020204" pitchFamily="34" charset="0"/>
              </a:rPr>
              <a:t>bilinen bu şeker yakılması reaksiyonunun temel hammaddesidir</a:t>
            </a:r>
            <a:r>
              <a:rPr lang="tr-TR" sz="2000" dirty="0" smtClean="0">
                <a:latin typeface="Arial" panose="020B0604020202020204" pitchFamily="34" charset="0"/>
                <a:ea typeface="Times New Roman" panose="02020603050405020304" pitchFamily="18" charset="0"/>
                <a:cs typeface="Arial" panose="020B0604020202020204" pitchFamily="34" charset="0"/>
              </a:rPr>
              <a:t>.</a:t>
            </a:r>
          </a:p>
          <a:p>
            <a:pPr marL="285750" indent="-285750">
              <a:buFont typeface="Wingdings" panose="05000000000000000000" pitchFamily="2" charset="2"/>
              <a:buChar char="q"/>
            </a:pPr>
            <a:r>
              <a:rPr lang="tr-TR" sz="2000" dirty="0">
                <a:latin typeface="Arial" panose="020B0604020202020204" pitchFamily="34" charset="0"/>
                <a:cs typeface="Arial" panose="020B0604020202020204" pitchFamily="34" charset="0"/>
              </a:rPr>
              <a:t>Ortamda bulunan </a:t>
            </a:r>
            <a:r>
              <a:rPr lang="tr-TR" sz="2000" dirty="0" smtClean="0">
                <a:latin typeface="Arial" panose="020B0604020202020204" pitchFamily="34" charset="0"/>
                <a:cs typeface="Arial" panose="020B0604020202020204" pitchFamily="34" charset="0"/>
              </a:rPr>
              <a:t>nitrik oksit </a:t>
            </a:r>
            <a:r>
              <a:rPr lang="tr-TR" sz="2000" dirty="0">
                <a:latin typeface="Arial" panose="020B0604020202020204" pitchFamily="34" charset="0"/>
                <a:cs typeface="Arial" panose="020B0604020202020204" pitchFamily="34" charset="0"/>
              </a:rPr>
              <a:t>sentetaz adlı enzim L-Arjinin </a:t>
            </a:r>
            <a:r>
              <a:rPr lang="tr-TR" sz="2000" dirty="0" smtClean="0">
                <a:latin typeface="Arial" panose="020B0604020202020204" pitchFamily="34" charset="0"/>
                <a:cs typeface="Arial" panose="020B0604020202020204" pitchFamily="34" charset="0"/>
              </a:rPr>
              <a:t>nitrik oksit </a:t>
            </a:r>
            <a:r>
              <a:rPr lang="tr-TR" sz="2000" dirty="0">
                <a:latin typeface="Arial" panose="020B0604020202020204" pitchFamily="34" charset="0"/>
                <a:cs typeface="Arial" panose="020B0604020202020204" pitchFamily="34" charset="0"/>
              </a:rPr>
              <a:t>adlı bir molekülün yapılmasını sağlar. </a:t>
            </a:r>
            <a:r>
              <a:rPr lang="tr-TR" sz="2000" dirty="0" smtClean="0">
                <a:latin typeface="Arial" panose="020B0604020202020204" pitchFamily="34" charset="0"/>
                <a:cs typeface="Arial" panose="020B0604020202020204" pitchFamily="34" charset="0"/>
              </a:rPr>
              <a:t>nitrik oksit </a:t>
            </a:r>
            <a:r>
              <a:rPr lang="tr-TR" sz="2000" dirty="0">
                <a:latin typeface="Arial" panose="020B0604020202020204" pitchFamily="34" charset="0"/>
                <a:cs typeface="Arial" panose="020B0604020202020204" pitchFamily="34" charset="0"/>
              </a:rPr>
              <a:t>ise daha fazla şekerin yakılmasıyla depolanan enerji miktarını arttırırken aynı zamanda </a:t>
            </a:r>
            <a:r>
              <a:rPr lang="tr-TR" sz="2000" dirty="0" smtClean="0">
                <a:latin typeface="Arial" panose="020B0604020202020204" pitchFamily="34" charset="0"/>
                <a:cs typeface="Arial" panose="020B0604020202020204" pitchFamily="34" charset="0"/>
              </a:rPr>
              <a:t>oksidatif </a:t>
            </a:r>
            <a:r>
              <a:rPr lang="tr-TR" sz="2000" dirty="0">
                <a:latin typeface="Arial" panose="020B0604020202020204" pitchFamily="34" charset="0"/>
                <a:cs typeface="Arial" panose="020B0604020202020204" pitchFamily="34" charset="0"/>
              </a:rPr>
              <a:t>stres neticesi açığa çıkan zararlı oksijen moleküllerinin </a:t>
            </a:r>
            <a:r>
              <a:rPr lang="tr-TR" sz="2000" dirty="0" smtClean="0">
                <a:latin typeface="Arial" panose="020B0604020202020204" pitchFamily="34" charset="0"/>
                <a:cs typeface="Arial" panose="020B0604020202020204" pitchFamily="34" charset="0"/>
              </a:rPr>
              <a:t>sperme </a:t>
            </a:r>
            <a:r>
              <a:rPr lang="tr-TR" sz="2000" dirty="0">
                <a:latin typeface="Arial" panose="020B0604020202020204" pitchFamily="34" charset="0"/>
                <a:cs typeface="Arial" panose="020B0604020202020204" pitchFamily="34" charset="0"/>
              </a:rPr>
              <a:t>hasar vermesini önler. </a:t>
            </a:r>
            <a:endParaRPr lang="tr-TR" sz="2000" dirty="0" smtClean="0">
              <a:latin typeface="Arial" panose="020B0604020202020204" pitchFamily="34" charset="0"/>
              <a:cs typeface="Arial" panose="020B0604020202020204" pitchFamily="34" charset="0"/>
            </a:endParaRPr>
          </a:p>
          <a:p>
            <a:pPr marL="285750" indent="-285750">
              <a:buFont typeface="Wingdings" panose="05000000000000000000" pitchFamily="2" charset="2"/>
              <a:buChar char="q"/>
            </a:pPr>
            <a:r>
              <a:rPr lang="tr-TR" sz="2000" dirty="0">
                <a:latin typeface="Arial" panose="020B0604020202020204" pitchFamily="34" charset="0"/>
                <a:cs typeface="Arial" panose="020B0604020202020204" pitchFamily="34" charset="0"/>
              </a:rPr>
              <a:t>Bu şekilde spermin sağlığı korunarak, embriyo gelişimini başlatmak üzere yumurtaya girmeleri de kolaylaştırılmış olur.</a:t>
            </a:r>
          </a:p>
          <a:p>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8626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647BE601-E296-C6EC-4125-699CC2760CAB}"/>
              </a:ext>
            </a:extLst>
          </p:cNvPr>
          <p:cNvSpPr txBox="1">
            <a:spLocks/>
          </p:cNvSpPr>
          <p:nvPr/>
        </p:nvSpPr>
        <p:spPr>
          <a:xfrm>
            <a:off x="1524000" y="4589175"/>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6" y="4589175"/>
            <a:ext cx="3234771" cy="2381250"/>
          </a:xfrm>
          <a:prstGeom prst="rect">
            <a:avLst/>
          </a:prstGeom>
        </p:spPr>
      </p:pic>
      <p:sp>
        <p:nvSpPr>
          <p:cNvPr id="4" name="Unvan 3"/>
          <p:cNvSpPr>
            <a:spLocks noGrp="1"/>
          </p:cNvSpPr>
          <p:nvPr>
            <p:ph type="title"/>
          </p:nvPr>
        </p:nvSpPr>
        <p:spPr>
          <a:xfrm>
            <a:off x="2468880" y="365125"/>
            <a:ext cx="7713713" cy="1325563"/>
          </a:xfrm>
        </p:spPr>
        <p:txBody>
          <a:bodyPr>
            <a:normAutofit/>
          </a:bodyPr>
          <a:lstStyle/>
          <a:p>
            <a:r>
              <a:rPr lang="tr-TR" b="1" dirty="0" smtClean="0">
                <a:solidFill>
                  <a:srgbClr val="BF1344"/>
                </a:solidFill>
                <a:latin typeface="Arial" panose="020B0604020202020204" pitchFamily="34" charset="0"/>
                <a:cs typeface="Arial" panose="020B0604020202020204" pitchFamily="34" charset="0"/>
              </a:rPr>
              <a:t>KONUMLANDIRILMASI</a:t>
            </a:r>
            <a:endParaRPr lang="tr-TR" b="1" dirty="0">
              <a:solidFill>
                <a:srgbClr val="BF1344"/>
              </a:solidFill>
              <a:latin typeface="Arial" panose="020B0604020202020204" pitchFamily="34" charset="0"/>
              <a:cs typeface="Arial" panose="020B0604020202020204" pitchFamily="34" charset="0"/>
            </a:endParaRPr>
          </a:p>
        </p:txBody>
      </p:sp>
      <p:pic>
        <p:nvPicPr>
          <p:cNvPr id="6" name="Picture 9">
            <a:extLst>
              <a:ext uri="{FF2B5EF4-FFF2-40B4-BE49-F238E27FC236}">
                <a16:creationId xmlns:a16="http://schemas.microsoft.com/office/drawing/2014/main" id="{C9CF47FE-52A2-39CB-47D0-668ABEC1D9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7844" y="439760"/>
            <a:ext cx="1468704" cy="1176292"/>
          </a:xfrm>
          <a:prstGeom prst="rect">
            <a:avLst/>
          </a:prstGeom>
        </p:spPr>
      </p:pic>
      <p:pic>
        <p:nvPicPr>
          <p:cNvPr id="7" name="Resim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82593" y="0"/>
            <a:ext cx="2205350" cy="6858000"/>
          </a:xfrm>
          <a:prstGeom prst="rect">
            <a:avLst/>
          </a:prstGeom>
        </p:spPr>
      </p:pic>
      <p:sp>
        <p:nvSpPr>
          <p:cNvPr id="2" name="Dikdörtgen 1"/>
          <p:cNvSpPr/>
          <p:nvPr/>
        </p:nvSpPr>
        <p:spPr>
          <a:xfrm>
            <a:off x="2468879" y="1616052"/>
            <a:ext cx="7354389" cy="2569934"/>
          </a:xfrm>
          <a:prstGeom prst="rect">
            <a:avLst/>
          </a:prstGeom>
        </p:spPr>
        <p:txBody>
          <a:bodyPr wrap="square">
            <a:spAutoFit/>
          </a:bodyPr>
          <a:lstStyle/>
          <a:p>
            <a:pPr>
              <a:lnSpc>
                <a:spcPct val="115000"/>
              </a:lnSpc>
              <a:spcAft>
                <a:spcPts val="1000"/>
              </a:spcAft>
            </a:pPr>
            <a:r>
              <a:rPr lang="tr-TR" sz="2000" dirty="0">
                <a:latin typeface="Arial" panose="020B0604020202020204" pitchFamily="34" charset="0"/>
                <a:ea typeface="Times New Roman" panose="02020603050405020304" pitchFamily="18" charset="0"/>
                <a:cs typeface="Arial" panose="020B0604020202020204" pitchFamily="34" charset="0"/>
              </a:rPr>
              <a:t>İçeriğindeki güçlü antioksidan özelliği sayesinde serbest oksijen radikallerinin oluşturmuş olduğu harabiyeti giderme adına güçlü bir ajan özelliğini göstermektedir. Vitamin takviyesi olarak görev yapan </a:t>
            </a:r>
            <a:r>
              <a:rPr lang="tr-TR" sz="2000" dirty="0" smtClean="0">
                <a:latin typeface="Arial" panose="020B0604020202020204" pitchFamily="34" charset="0"/>
                <a:ea typeface="Times New Roman" panose="02020603050405020304" pitchFamily="18" charset="0"/>
                <a:cs typeface="Arial" panose="020B0604020202020204" pitchFamily="34" charset="0"/>
              </a:rPr>
              <a:t>Ferfullox </a:t>
            </a:r>
            <a:r>
              <a:rPr lang="tr-TR" sz="2000" dirty="0">
                <a:latin typeface="Arial" panose="020B0604020202020204" pitchFamily="34" charset="0"/>
                <a:ea typeface="Times New Roman" panose="02020603050405020304" pitchFamily="18" charset="0"/>
                <a:cs typeface="Arial" panose="020B0604020202020204" pitchFamily="34" charset="0"/>
              </a:rPr>
              <a:t>DNA ve RNA hasarını onarmak ile birlikte bu </a:t>
            </a:r>
            <a:r>
              <a:rPr lang="tr-TR" sz="2000" dirty="0" smtClean="0">
                <a:latin typeface="Arial" panose="020B0604020202020204" pitchFamily="34" charset="0"/>
                <a:ea typeface="Times New Roman" panose="02020603050405020304" pitchFamily="18" charset="0"/>
                <a:cs typeface="Arial" panose="020B0604020202020204" pitchFamily="34" charset="0"/>
              </a:rPr>
              <a:t>harabiyetleri </a:t>
            </a:r>
            <a:r>
              <a:rPr lang="tr-TR" sz="2000" dirty="0">
                <a:latin typeface="Arial" panose="020B0604020202020204" pitchFamily="34" charset="0"/>
                <a:ea typeface="Times New Roman" panose="02020603050405020304" pitchFamily="18" charset="0"/>
                <a:cs typeface="Arial" panose="020B0604020202020204" pitchFamily="34" charset="0"/>
              </a:rPr>
              <a:t>önleyici özelliğine de sahiptir. Bu semptomları yaşayan bireylerin tedavisine destek amaçlı kombine olan </a:t>
            </a:r>
            <a:r>
              <a:rPr lang="tr-TR" sz="2000" dirty="0" smtClean="0">
                <a:latin typeface="Arial" panose="020B0604020202020204" pitchFamily="34" charset="0"/>
                <a:ea typeface="Times New Roman" panose="02020603050405020304" pitchFamily="18" charset="0"/>
                <a:cs typeface="Arial" panose="020B0604020202020204" pitchFamily="34" charset="0"/>
              </a:rPr>
              <a:t>Ferfullox </a:t>
            </a:r>
            <a:r>
              <a:rPr lang="tr-TR" sz="2000" dirty="0">
                <a:latin typeface="Arial" panose="020B0604020202020204" pitchFamily="34" charset="0"/>
                <a:ea typeface="Times New Roman" panose="02020603050405020304" pitchFamily="18" charset="0"/>
                <a:cs typeface="Arial" panose="020B0604020202020204" pitchFamily="34" charset="0"/>
              </a:rPr>
              <a:t>aminoasit desteği ile güçlü hücre yapısına da sahiptir.</a:t>
            </a:r>
          </a:p>
        </p:txBody>
      </p:sp>
    </p:spTree>
    <p:extLst>
      <p:ext uri="{BB962C8B-B14F-4D97-AF65-F5344CB8AC3E}">
        <p14:creationId xmlns:p14="http://schemas.microsoft.com/office/powerpoint/2010/main" val="2656549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647BE601-E296-C6EC-4125-699CC2760CAB}"/>
              </a:ext>
            </a:extLst>
          </p:cNvPr>
          <p:cNvSpPr txBox="1">
            <a:spLocks/>
          </p:cNvSpPr>
          <p:nvPr/>
        </p:nvSpPr>
        <p:spPr>
          <a:xfrm>
            <a:off x="1524000" y="4589175"/>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6" y="4589175"/>
            <a:ext cx="3234771" cy="2381250"/>
          </a:xfrm>
          <a:prstGeom prst="rect">
            <a:avLst/>
          </a:prstGeom>
        </p:spPr>
      </p:pic>
      <p:sp>
        <p:nvSpPr>
          <p:cNvPr id="4" name="Unvan 3"/>
          <p:cNvSpPr>
            <a:spLocks noGrp="1"/>
          </p:cNvSpPr>
          <p:nvPr>
            <p:ph type="title"/>
          </p:nvPr>
        </p:nvSpPr>
        <p:spPr>
          <a:xfrm>
            <a:off x="2233748" y="365125"/>
            <a:ext cx="9120051" cy="1325563"/>
          </a:xfrm>
        </p:spPr>
        <p:txBody>
          <a:bodyPr>
            <a:normAutofit/>
          </a:bodyPr>
          <a:lstStyle/>
          <a:p>
            <a:r>
              <a:rPr lang="tr-TR" sz="4000" b="1" dirty="0" smtClean="0">
                <a:solidFill>
                  <a:srgbClr val="BF1344"/>
                </a:solidFill>
                <a:latin typeface="Arial" panose="020B0604020202020204" pitchFamily="34" charset="0"/>
                <a:cs typeface="Arial" panose="020B0604020202020204" pitchFamily="34" charset="0"/>
              </a:rPr>
              <a:t>KULLANIM VE TİCARİ ŞEKLİ</a:t>
            </a:r>
            <a:endParaRPr lang="tr-TR" sz="4000" b="1" dirty="0">
              <a:solidFill>
                <a:srgbClr val="BF1344"/>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3474720" y="1825625"/>
            <a:ext cx="6707873" cy="2641872"/>
          </a:xfrm>
        </p:spPr>
        <p:txBody>
          <a:bodyPr/>
          <a:lstStyle/>
          <a:p>
            <a:pPr>
              <a:buFont typeface="Wingdings" panose="05000000000000000000" pitchFamily="2" charset="2"/>
              <a:buChar char="q"/>
            </a:pPr>
            <a:r>
              <a:rPr lang="tr-TR" dirty="0" smtClean="0"/>
              <a:t> Gece yatmadan 1 saat önce 1 bardak suya(200 ml) dökülür ve karıştırılıp 5 dk. Bekledikten sonra içilir.</a:t>
            </a:r>
          </a:p>
          <a:p>
            <a:pPr marL="0" indent="0">
              <a:buNone/>
            </a:pPr>
            <a:endParaRPr lang="tr-TR" dirty="0" smtClean="0"/>
          </a:p>
          <a:p>
            <a:pPr>
              <a:buFont typeface="Wingdings" panose="05000000000000000000" pitchFamily="2" charset="2"/>
              <a:buChar char="q"/>
            </a:pPr>
            <a:r>
              <a:rPr lang="tr-TR" dirty="0" smtClean="0"/>
              <a:t>30 Saşe</a:t>
            </a:r>
            <a:endParaRPr lang="tr-TR" dirty="0"/>
          </a:p>
        </p:txBody>
      </p:sp>
      <p:pic>
        <p:nvPicPr>
          <p:cNvPr id="6" name="Picture 9">
            <a:extLst>
              <a:ext uri="{FF2B5EF4-FFF2-40B4-BE49-F238E27FC236}">
                <a16:creationId xmlns:a16="http://schemas.microsoft.com/office/drawing/2014/main" id="{C9CF47FE-52A2-39CB-47D0-668ABEC1D9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7844" y="439760"/>
            <a:ext cx="1468704" cy="1176292"/>
          </a:xfrm>
          <a:prstGeom prst="rect">
            <a:avLst/>
          </a:prstGeom>
        </p:spPr>
      </p:pic>
      <p:pic>
        <p:nvPicPr>
          <p:cNvPr id="7" name="Resim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82593" y="0"/>
            <a:ext cx="2205350" cy="6858000"/>
          </a:xfrm>
          <a:prstGeom prst="rect">
            <a:avLst/>
          </a:prstGeom>
        </p:spPr>
      </p:pic>
    </p:spTree>
    <p:extLst>
      <p:ext uri="{BB962C8B-B14F-4D97-AF65-F5344CB8AC3E}">
        <p14:creationId xmlns:p14="http://schemas.microsoft.com/office/powerpoint/2010/main" val="1592253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647BE601-E296-C6EC-4125-699CC2760CAB}"/>
              </a:ext>
            </a:extLst>
          </p:cNvPr>
          <p:cNvSpPr txBox="1">
            <a:spLocks/>
          </p:cNvSpPr>
          <p:nvPr/>
        </p:nvSpPr>
        <p:spPr>
          <a:xfrm>
            <a:off x="3278777" y="4589175"/>
            <a:ext cx="6779624"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6" y="4589175"/>
            <a:ext cx="3234771" cy="2381250"/>
          </a:xfrm>
          <a:prstGeom prst="rect">
            <a:avLst/>
          </a:prstGeom>
        </p:spPr>
      </p:pic>
      <p:pic>
        <p:nvPicPr>
          <p:cNvPr id="6" name="Picture 9">
            <a:extLst>
              <a:ext uri="{FF2B5EF4-FFF2-40B4-BE49-F238E27FC236}">
                <a16:creationId xmlns:a16="http://schemas.microsoft.com/office/drawing/2014/main" id="{C9CF47FE-52A2-39CB-47D0-668ABEC1D9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7844" y="439760"/>
            <a:ext cx="1468704" cy="1176292"/>
          </a:xfrm>
          <a:prstGeom prst="rect">
            <a:avLst/>
          </a:prstGeom>
        </p:spPr>
      </p:pic>
      <p:pic>
        <p:nvPicPr>
          <p:cNvPr id="7" name="Resim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82593" y="0"/>
            <a:ext cx="2205350" cy="6858000"/>
          </a:xfrm>
          <a:prstGeom prst="rect">
            <a:avLst/>
          </a:prstGeom>
        </p:spPr>
      </p:pic>
      <p:pic>
        <p:nvPicPr>
          <p:cNvPr id="2" name="Resim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78777" y="439760"/>
            <a:ext cx="5654856" cy="3766893"/>
          </a:xfrm>
          <a:prstGeom prst="rect">
            <a:avLst/>
          </a:prstGeom>
        </p:spPr>
      </p:pic>
      <p:sp>
        <p:nvSpPr>
          <p:cNvPr id="10" name="Unvan 9"/>
          <p:cNvSpPr>
            <a:spLocks noGrp="1"/>
          </p:cNvSpPr>
          <p:nvPr>
            <p:ph type="title"/>
          </p:nvPr>
        </p:nvSpPr>
        <p:spPr>
          <a:xfrm>
            <a:off x="3402970" y="4454237"/>
            <a:ext cx="6779624" cy="1325563"/>
          </a:xfrm>
        </p:spPr>
        <p:txBody>
          <a:bodyPr>
            <a:normAutofit/>
          </a:bodyPr>
          <a:lstStyle/>
          <a:p>
            <a:r>
              <a:rPr lang="tr-TR" sz="2400" b="1" dirty="0" smtClean="0">
                <a:solidFill>
                  <a:srgbClr val="BF1344"/>
                </a:solidFill>
                <a:latin typeface="Arial" panose="020B0604020202020204" pitchFamily="34" charset="0"/>
                <a:cs typeface="Arial" panose="020B0604020202020204" pitchFamily="34" charset="0"/>
              </a:rPr>
              <a:t>Sabırla dinlediğiniz için teşekkür ederim…</a:t>
            </a:r>
            <a:r>
              <a:rPr lang="tr-TR" sz="2400" b="1" dirty="0">
                <a:solidFill>
                  <a:srgbClr val="BF1344"/>
                </a:solidFill>
                <a:latin typeface="Arial" panose="020B0604020202020204" pitchFamily="34" charset="0"/>
                <a:cs typeface="Arial" panose="020B0604020202020204" pitchFamily="34" charset="0"/>
              </a:rPr>
              <a:t/>
            </a:r>
            <a:br>
              <a:rPr lang="tr-TR" sz="2400" b="1" dirty="0">
                <a:solidFill>
                  <a:srgbClr val="BF1344"/>
                </a:solidFill>
                <a:latin typeface="Arial" panose="020B0604020202020204" pitchFamily="34" charset="0"/>
                <a:cs typeface="Arial" panose="020B0604020202020204" pitchFamily="34" charset="0"/>
              </a:rPr>
            </a:br>
            <a:r>
              <a:rPr lang="tr-TR" sz="2400" b="1" dirty="0" smtClean="0">
                <a:solidFill>
                  <a:srgbClr val="BF1344"/>
                </a:solidFill>
                <a:latin typeface="Arial" panose="020B0604020202020204" pitchFamily="34" charset="0"/>
                <a:cs typeface="Arial" panose="020B0604020202020204" pitchFamily="34" charset="0"/>
              </a:rPr>
              <a:t/>
            </a:r>
            <a:br>
              <a:rPr lang="tr-TR" sz="2400" b="1" dirty="0" smtClean="0">
                <a:solidFill>
                  <a:srgbClr val="BF1344"/>
                </a:solidFill>
                <a:latin typeface="Arial" panose="020B0604020202020204" pitchFamily="34" charset="0"/>
                <a:cs typeface="Arial" panose="020B0604020202020204" pitchFamily="34" charset="0"/>
              </a:rPr>
            </a:br>
            <a:r>
              <a:rPr lang="tr-TR" sz="2400" b="1" dirty="0" smtClean="0">
                <a:solidFill>
                  <a:srgbClr val="BF1344"/>
                </a:solidFill>
                <a:latin typeface="Arial" panose="020B0604020202020204" pitchFamily="34" charset="0"/>
                <a:cs typeface="Arial" panose="020B0604020202020204" pitchFamily="34" charset="0"/>
              </a:rPr>
              <a:t>		İ.Murat EBE-2022</a:t>
            </a:r>
            <a:endParaRPr lang="tr-TR" sz="2400" b="1" dirty="0">
              <a:solidFill>
                <a:srgbClr val="BF134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029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647BE601-E296-C6EC-4125-699CC2760CAB}"/>
              </a:ext>
            </a:extLst>
          </p:cNvPr>
          <p:cNvSpPr txBox="1">
            <a:spLocks/>
          </p:cNvSpPr>
          <p:nvPr/>
        </p:nvSpPr>
        <p:spPr>
          <a:xfrm>
            <a:off x="1524000" y="4589175"/>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a:p>
        </p:txBody>
      </p:sp>
      <p:sp>
        <p:nvSpPr>
          <p:cNvPr id="2" name="Unvan 1"/>
          <p:cNvSpPr>
            <a:spLocks noGrp="1"/>
          </p:cNvSpPr>
          <p:nvPr>
            <p:ph type="title"/>
          </p:nvPr>
        </p:nvSpPr>
        <p:spPr>
          <a:xfrm>
            <a:off x="1355598" y="2103437"/>
            <a:ext cx="10515600" cy="1325563"/>
          </a:xfrm>
        </p:spPr>
        <p:txBody>
          <a:bodyPr>
            <a:normAutofit/>
          </a:bodyPr>
          <a:lstStyle/>
          <a:p>
            <a:pPr marL="342900" indent="-342900">
              <a:buFont typeface="Wingdings" panose="05000000000000000000" pitchFamily="2" charset="2"/>
              <a:buChar char="q"/>
            </a:pPr>
            <a:r>
              <a:rPr lang="tr-TR" sz="2400" dirty="0">
                <a:latin typeface="Arial" panose="020B0604020202020204" pitchFamily="34" charset="0"/>
                <a:cs typeface="Arial" panose="020B0604020202020204" pitchFamily="34" charset="0"/>
              </a:rPr>
              <a:t>F</a:t>
            </a:r>
            <a:r>
              <a:rPr lang="tr-TR" sz="2400" dirty="0" smtClean="0">
                <a:latin typeface="Arial" panose="020B0604020202020204" pitchFamily="34" charset="0"/>
                <a:cs typeface="Arial" panose="020B0604020202020204" pitchFamily="34" charset="0"/>
              </a:rPr>
              <a:t>izyolojik </a:t>
            </a:r>
            <a:r>
              <a:rPr lang="tr-TR" sz="2400" dirty="0">
                <a:latin typeface="Arial" panose="020B0604020202020204" pitchFamily="34" charset="0"/>
                <a:cs typeface="Arial" panose="020B0604020202020204" pitchFamily="34" charset="0"/>
              </a:rPr>
              <a:t>şartlarda serbest oksijen radikallerinin </a:t>
            </a:r>
            <a:r>
              <a:rPr lang="tr-TR" sz="2400" dirty="0" smtClean="0">
                <a:latin typeface="Arial" panose="020B0604020202020204" pitchFamily="34" charset="0"/>
                <a:cs typeface="Arial" panose="020B0604020202020204" pitchFamily="34" charset="0"/>
              </a:rPr>
              <a:t>üretimi </a:t>
            </a:r>
            <a:r>
              <a:rPr lang="tr-TR" sz="2400" dirty="0">
                <a:latin typeface="Arial" panose="020B0604020202020204" pitchFamily="34" charset="0"/>
                <a:cs typeface="Arial" panose="020B0604020202020204" pitchFamily="34" charset="0"/>
              </a:rPr>
              <a:t>ve</a:t>
            </a:r>
            <a:br>
              <a:rPr lang="tr-TR" sz="2400" dirty="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antioksidan sistemlerle yıkımı denge </a:t>
            </a:r>
            <a:r>
              <a:rPr lang="tr-TR" sz="2400" dirty="0" smtClean="0">
                <a:latin typeface="Arial" panose="020B0604020202020204" pitchFamily="34" charset="0"/>
                <a:cs typeface="Arial" panose="020B0604020202020204" pitchFamily="34" charset="0"/>
              </a:rPr>
              <a:t>halindedir.</a:t>
            </a:r>
            <a:endParaRPr lang="tr-TR" sz="2400" dirty="0">
              <a:latin typeface="Arial" panose="020B0604020202020204" pitchFamily="34" charset="0"/>
              <a:cs typeface="Arial" panose="020B0604020202020204" pitchFamily="34" charset="0"/>
            </a:endParaRP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6" y="4589175"/>
            <a:ext cx="3234771" cy="2381250"/>
          </a:xfrm>
          <a:prstGeom prst="rect">
            <a:avLst/>
          </a:prstGeom>
        </p:spPr>
      </p:pic>
      <p:sp>
        <p:nvSpPr>
          <p:cNvPr id="6" name="Dikdörtgen 5"/>
          <p:cNvSpPr/>
          <p:nvPr/>
        </p:nvSpPr>
        <p:spPr>
          <a:xfrm>
            <a:off x="2155370" y="943262"/>
            <a:ext cx="6805749" cy="461665"/>
          </a:xfrm>
          <a:prstGeom prst="rect">
            <a:avLst/>
          </a:prstGeom>
        </p:spPr>
        <p:txBody>
          <a:bodyPr wrap="square">
            <a:spAutoFit/>
          </a:bodyPr>
          <a:lstStyle/>
          <a:p>
            <a:r>
              <a:rPr lang="tr-TR" sz="2400" b="1" u="sng" dirty="0" smtClean="0">
                <a:solidFill>
                  <a:srgbClr val="BF1344"/>
                </a:solidFill>
                <a:latin typeface="Arial" panose="020B0604020202020204" pitchFamily="34" charset="0"/>
                <a:cs typeface="Arial" panose="020B0604020202020204" pitchFamily="34" charset="0"/>
              </a:rPr>
              <a:t>SERBEST OKSİJEN RADİKALLERİ (SOR):</a:t>
            </a:r>
            <a:endParaRPr lang="tr-TR" sz="2400" b="1" u="sng" dirty="0">
              <a:solidFill>
                <a:srgbClr val="BF1344"/>
              </a:solidFill>
              <a:latin typeface="Arial" panose="020B0604020202020204" pitchFamily="34" charset="0"/>
              <a:cs typeface="Arial" panose="020B0604020202020204" pitchFamily="34" charset="0"/>
            </a:endParaRPr>
          </a:p>
        </p:txBody>
      </p:sp>
      <p:pic>
        <p:nvPicPr>
          <p:cNvPr id="7" name="Resim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93984" y="0"/>
            <a:ext cx="2298016" cy="6858000"/>
          </a:xfrm>
          <a:prstGeom prst="rect">
            <a:avLst/>
          </a:prstGeom>
        </p:spPr>
      </p:pic>
      <p:pic>
        <p:nvPicPr>
          <p:cNvPr id="9" name="Picture 9">
            <a:extLst>
              <a:ext uri="{FF2B5EF4-FFF2-40B4-BE49-F238E27FC236}">
                <a16:creationId xmlns:a16="http://schemas.microsoft.com/office/drawing/2014/main" id="{C9CF47FE-52A2-39CB-47D0-668ABEC1D9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4229" y="561756"/>
            <a:ext cx="1309771" cy="1084164"/>
          </a:xfrm>
          <a:prstGeom prst="rect">
            <a:avLst/>
          </a:prstGeom>
        </p:spPr>
      </p:pic>
    </p:spTree>
    <p:extLst>
      <p:ext uri="{BB962C8B-B14F-4D97-AF65-F5344CB8AC3E}">
        <p14:creationId xmlns:p14="http://schemas.microsoft.com/office/powerpoint/2010/main" val="2074343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647BE601-E296-C6EC-4125-699CC2760CAB}"/>
              </a:ext>
            </a:extLst>
          </p:cNvPr>
          <p:cNvSpPr txBox="1">
            <a:spLocks/>
          </p:cNvSpPr>
          <p:nvPr/>
        </p:nvSpPr>
        <p:spPr>
          <a:xfrm>
            <a:off x="1524000" y="4589175"/>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a:p>
        </p:txBody>
      </p:sp>
      <p:sp>
        <p:nvSpPr>
          <p:cNvPr id="2" name="Unvan 1"/>
          <p:cNvSpPr>
            <a:spLocks noGrp="1"/>
          </p:cNvSpPr>
          <p:nvPr>
            <p:ph type="title"/>
          </p:nvPr>
        </p:nvSpPr>
        <p:spPr>
          <a:xfrm>
            <a:off x="1619794" y="589886"/>
            <a:ext cx="8577942" cy="1136468"/>
          </a:xfrm>
        </p:spPr>
        <p:txBody>
          <a:bodyPr>
            <a:normAutofit fontScale="90000"/>
          </a:bodyPr>
          <a:lstStyle/>
          <a:p>
            <a:r>
              <a:rPr lang="tr-TR" sz="3100" u="sng" dirty="0" smtClean="0">
                <a:solidFill>
                  <a:srgbClr val="BF1344"/>
                </a:solidFill>
                <a:latin typeface="+mn-lt"/>
                <a:cs typeface="Arial" panose="020B0604020202020204" pitchFamily="34" charset="0"/>
              </a:rPr>
              <a:t>Serbest </a:t>
            </a:r>
            <a:r>
              <a:rPr lang="tr-TR" sz="3100" u="sng" dirty="0">
                <a:solidFill>
                  <a:srgbClr val="BF1344"/>
                </a:solidFill>
                <a:latin typeface="+mn-lt"/>
                <a:cs typeface="Arial" panose="020B0604020202020204" pitchFamily="34" charset="0"/>
              </a:rPr>
              <a:t>oksijen radikallerinin </a:t>
            </a:r>
            <a:r>
              <a:rPr lang="tr-TR" sz="3100" u="sng" dirty="0" smtClean="0">
                <a:solidFill>
                  <a:srgbClr val="BF1344"/>
                </a:solidFill>
                <a:latin typeface="+mn-lt"/>
                <a:cs typeface="Arial" panose="020B0604020202020204" pitchFamily="34" charset="0"/>
              </a:rPr>
              <a:t>üretimi ve antioksidan </a:t>
            </a:r>
            <a:br>
              <a:rPr lang="tr-TR" sz="3100" u="sng" dirty="0" smtClean="0">
                <a:solidFill>
                  <a:srgbClr val="BF1344"/>
                </a:solidFill>
                <a:latin typeface="+mn-lt"/>
                <a:cs typeface="Arial" panose="020B0604020202020204" pitchFamily="34" charset="0"/>
              </a:rPr>
            </a:br>
            <a:r>
              <a:rPr lang="tr-TR" sz="3100" u="sng" dirty="0" smtClean="0">
                <a:solidFill>
                  <a:srgbClr val="BF1344"/>
                </a:solidFill>
                <a:latin typeface="+mn-lt"/>
                <a:cs typeface="Arial" panose="020B0604020202020204" pitchFamily="34" charset="0"/>
              </a:rPr>
              <a:t>sistemlerle yıkım dengesini bozan iç ve dış  faktörler: </a:t>
            </a:r>
            <a:r>
              <a:rPr lang="tr-TR" b="1" u="sng" dirty="0"/>
              <a:t/>
            </a:r>
            <a:br>
              <a:rPr lang="tr-TR" b="1" u="sng" dirty="0"/>
            </a:br>
            <a:endParaRPr lang="tr-TR" u="sng"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6" y="4589175"/>
            <a:ext cx="3234771" cy="2381250"/>
          </a:xfrm>
          <a:prstGeom prst="rect">
            <a:avLst/>
          </a:prstGeom>
        </p:spPr>
      </p:pic>
      <p:sp>
        <p:nvSpPr>
          <p:cNvPr id="4" name="Dikdörtgen 3"/>
          <p:cNvSpPr/>
          <p:nvPr/>
        </p:nvSpPr>
        <p:spPr>
          <a:xfrm>
            <a:off x="3775166" y="2220686"/>
            <a:ext cx="5368834" cy="3416320"/>
          </a:xfrm>
          <a:prstGeom prst="rect">
            <a:avLst/>
          </a:prstGeom>
        </p:spPr>
        <p:txBody>
          <a:bodyPr wrap="square">
            <a:spAutoFit/>
          </a:bodyPr>
          <a:lstStyle/>
          <a:p>
            <a:pPr marL="285750" indent="-285750">
              <a:buFont typeface="Wingdings" panose="05000000000000000000" pitchFamily="2" charset="2"/>
              <a:buChar char="q"/>
            </a:pPr>
            <a:r>
              <a:rPr lang="tr-TR" sz="2400" dirty="0" smtClean="0">
                <a:latin typeface="AGaramondPro-Regular"/>
              </a:rPr>
              <a:t>İlerleyen yaş</a:t>
            </a:r>
            <a:r>
              <a:rPr lang="tr-TR" sz="2400" dirty="0">
                <a:latin typeface="AGaramondPro-Regular"/>
              </a:rPr>
              <a:t>, </a:t>
            </a:r>
            <a:endParaRPr lang="tr-TR" sz="2400" dirty="0" smtClean="0">
              <a:latin typeface="AGaramondPro-Regular"/>
            </a:endParaRPr>
          </a:p>
          <a:p>
            <a:pPr marL="285750" indent="-285750">
              <a:buFont typeface="Wingdings" panose="05000000000000000000" pitchFamily="2" charset="2"/>
              <a:buChar char="q"/>
            </a:pPr>
            <a:r>
              <a:rPr lang="tr-TR" sz="2400" dirty="0">
                <a:latin typeface="AGaramondPro-Regular"/>
              </a:rPr>
              <a:t>U</a:t>
            </a:r>
            <a:r>
              <a:rPr lang="tr-TR" sz="2400" dirty="0" smtClean="0">
                <a:latin typeface="AGaramondPro-Regular"/>
              </a:rPr>
              <a:t>ltraviyole </a:t>
            </a:r>
            <a:r>
              <a:rPr lang="tr-TR" sz="2400" dirty="0">
                <a:latin typeface="AGaramondPro-Regular"/>
              </a:rPr>
              <a:t>ışınları</a:t>
            </a:r>
            <a:r>
              <a:rPr lang="tr-TR" sz="2400" dirty="0" smtClean="0">
                <a:latin typeface="AGaramondPro-Regular"/>
              </a:rPr>
              <a:t>,</a:t>
            </a:r>
          </a:p>
          <a:p>
            <a:pPr marL="285750" indent="-285750">
              <a:buFont typeface="Wingdings" panose="05000000000000000000" pitchFamily="2" charset="2"/>
              <a:buChar char="q"/>
            </a:pPr>
            <a:r>
              <a:rPr lang="tr-TR" sz="2400" dirty="0">
                <a:latin typeface="AGaramondPro-Regular"/>
              </a:rPr>
              <a:t>İ</a:t>
            </a:r>
            <a:r>
              <a:rPr lang="tr-TR" sz="2400" dirty="0" smtClean="0">
                <a:latin typeface="AGaramondPro-Regular"/>
              </a:rPr>
              <a:t>laç </a:t>
            </a:r>
            <a:r>
              <a:rPr lang="tr-TR" sz="2400" dirty="0">
                <a:latin typeface="AGaramondPro-Regular"/>
              </a:rPr>
              <a:t>kullanımı, </a:t>
            </a:r>
            <a:endParaRPr lang="tr-TR" sz="2400" dirty="0" smtClean="0">
              <a:latin typeface="AGaramondPro-Regular"/>
            </a:endParaRPr>
          </a:p>
          <a:p>
            <a:pPr marL="285750" indent="-285750">
              <a:buFont typeface="Wingdings" panose="05000000000000000000" pitchFamily="2" charset="2"/>
              <a:buChar char="q"/>
            </a:pPr>
            <a:r>
              <a:rPr lang="tr-TR" sz="2400" dirty="0">
                <a:latin typeface="AGaramondPro-Regular"/>
              </a:rPr>
              <a:t>İ</a:t>
            </a:r>
            <a:r>
              <a:rPr lang="tr-TR" sz="2400" dirty="0" smtClean="0">
                <a:latin typeface="AGaramondPro-Regular"/>
              </a:rPr>
              <a:t>mmün </a:t>
            </a:r>
            <a:r>
              <a:rPr lang="tr-TR" sz="2400" dirty="0">
                <a:latin typeface="AGaramondPro-Regular"/>
              </a:rPr>
              <a:t>sistem </a:t>
            </a:r>
            <a:r>
              <a:rPr lang="tr-TR" sz="2400" dirty="0" smtClean="0">
                <a:latin typeface="AGaramondPro-Regular"/>
              </a:rPr>
              <a:t>reaksiyonları</a:t>
            </a:r>
          </a:p>
          <a:p>
            <a:pPr marL="285750" indent="-285750">
              <a:buFont typeface="Wingdings" panose="05000000000000000000" pitchFamily="2" charset="2"/>
              <a:buChar char="q"/>
            </a:pPr>
            <a:r>
              <a:rPr lang="tr-TR" sz="2400" dirty="0">
                <a:latin typeface="AGaramondPro-Regular"/>
              </a:rPr>
              <a:t>R</a:t>
            </a:r>
            <a:r>
              <a:rPr lang="tr-TR" sz="2400" dirty="0" smtClean="0">
                <a:latin typeface="AGaramondPro-Regular"/>
              </a:rPr>
              <a:t>adyasyon </a:t>
            </a:r>
            <a:r>
              <a:rPr lang="tr-TR" sz="2400" dirty="0">
                <a:latin typeface="AGaramondPro-Regular"/>
              </a:rPr>
              <a:t>maruziyeti, </a:t>
            </a:r>
            <a:endParaRPr lang="tr-TR" sz="2400" dirty="0" smtClean="0">
              <a:latin typeface="AGaramondPro-Regular"/>
            </a:endParaRPr>
          </a:p>
          <a:p>
            <a:pPr marL="285750" indent="-285750">
              <a:buFont typeface="Wingdings" panose="05000000000000000000" pitchFamily="2" charset="2"/>
              <a:buChar char="q"/>
            </a:pPr>
            <a:r>
              <a:rPr lang="tr-TR" sz="2400" dirty="0">
                <a:latin typeface="AGaramondPro-Regular"/>
              </a:rPr>
              <a:t>S</a:t>
            </a:r>
            <a:r>
              <a:rPr lang="tr-TR" sz="2400" dirty="0" smtClean="0">
                <a:latin typeface="AGaramondPro-Regular"/>
              </a:rPr>
              <a:t>tres,</a:t>
            </a:r>
          </a:p>
          <a:p>
            <a:pPr marL="285750" indent="-285750">
              <a:buFont typeface="Wingdings" panose="05000000000000000000" pitchFamily="2" charset="2"/>
              <a:buChar char="q"/>
            </a:pPr>
            <a:r>
              <a:rPr lang="tr-TR" sz="2400" dirty="0" smtClean="0">
                <a:latin typeface="AGaramondPro-Regular"/>
              </a:rPr>
              <a:t>Sigara </a:t>
            </a:r>
            <a:r>
              <a:rPr lang="tr-TR" sz="2400" dirty="0">
                <a:latin typeface="AGaramondPro-Regular"/>
              </a:rPr>
              <a:t>ve alkol kullanımı</a:t>
            </a:r>
          </a:p>
          <a:p>
            <a:r>
              <a:rPr lang="tr-TR" sz="2400" dirty="0" smtClean="0">
                <a:latin typeface="AGaramondPro-Regular"/>
              </a:rPr>
              <a:t>     gibi iç </a:t>
            </a:r>
            <a:r>
              <a:rPr lang="tr-TR" sz="2400" dirty="0">
                <a:latin typeface="AGaramondPro-Regular"/>
              </a:rPr>
              <a:t>ve dış </a:t>
            </a:r>
            <a:r>
              <a:rPr lang="tr-TR" sz="2400" dirty="0" smtClean="0">
                <a:latin typeface="AGaramondPro-Regular"/>
              </a:rPr>
              <a:t>faktörler </a:t>
            </a:r>
            <a:r>
              <a:rPr lang="tr-TR" sz="2400" dirty="0">
                <a:latin typeface="AGaramondPro-Regular"/>
              </a:rPr>
              <a:t>bu dengeyi bozabilir.</a:t>
            </a:r>
            <a:endParaRPr lang="tr-TR" sz="2400" dirty="0"/>
          </a:p>
        </p:txBody>
      </p:sp>
      <p:pic>
        <p:nvPicPr>
          <p:cNvPr id="9" name="Resim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93984" y="0"/>
            <a:ext cx="2298016" cy="6858000"/>
          </a:xfrm>
          <a:prstGeom prst="rect">
            <a:avLst/>
          </a:prstGeom>
        </p:spPr>
      </p:pic>
      <p:pic>
        <p:nvPicPr>
          <p:cNvPr id="10" name="Picture 9">
            <a:extLst>
              <a:ext uri="{FF2B5EF4-FFF2-40B4-BE49-F238E27FC236}">
                <a16:creationId xmlns:a16="http://schemas.microsoft.com/office/drawing/2014/main" id="{C9CF47FE-52A2-39CB-47D0-668ABEC1D9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4228" y="430862"/>
            <a:ext cx="1309771" cy="1123617"/>
          </a:xfrm>
          <a:prstGeom prst="rect">
            <a:avLst/>
          </a:prstGeom>
        </p:spPr>
      </p:pic>
    </p:spTree>
    <p:extLst>
      <p:ext uri="{BB962C8B-B14F-4D97-AF65-F5344CB8AC3E}">
        <p14:creationId xmlns:p14="http://schemas.microsoft.com/office/powerpoint/2010/main" val="1534010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647BE601-E296-C6EC-4125-699CC2760CAB}"/>
              </a:ext>
            </a:extLst>
          </p:cNvPr>
          <p:cNvSpPr txBox="1">
            <a:spLocks/>
          </p:cNvSpPr>
          <p:nvPr/>
        </p:nvSpPr>
        <p:spPr>
          <a:xfrm>
            <a:off x="1524000" y="4589175"/>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6" y="4589175"/>
            <a:ext cx="3234771" cy="2381250"/>
          </a:xfrm>
          <a:prstGeom prst="rect">
            <a:avLst/>
          </a:prstGeom>
        </p:spPr>
      </p:pic>
      <p:sp>
        <p:nvSpPr>
          <p:cNvPr id="6" name="Unvan 5"/>
          <p:cNvSpPr>
            <a:spLocks noGrp="1"/>
          </p:cNvSpPr>
          <p:nvPr>
            <p:ph type="title"/>
          </p:nvPr>
        </p:nvSpPr>
        <p:spPr>
          <a:xfrm>
            <a:off x="2586446" y="719818"/>
            <a:ext cx="7400204" cy="424732"/>
          </a:xfrm>
          <a:prstGeom prst="rect">
            <a:avLst/>
          </a:prstGeom>
        </p:spPr>
        <p:txBody>
          <a:bodyPr wrap="square">
            <a:spAutoFit/>
          </a:bodyPr>
          <a:lstStyle/>
          <a:p>
            <a:r>
              <a:rPr lang="tr-TR" sz="2400" b="1" u="sng" dirty="0" smtClean="0">
                <a:solidFill>
                  <a:srgbClr val="BF1344"/>
                </a:solidFill>
                <a:latin typeface="Arial" panose="020B0604020202020204" pitchFamily="34" charset="0"/>
                <a:cs typeface="Arial" panose="020B0604020202020204" pitchFamily="34" charset="0"/>
              </a:rPr>
              <a:t>SERBEST OKSİJEN RADİKALLERİ (SOR):</a:t>
            </a:r>
            <a:endParaRPr lang="tr-TR" sz="2400" b="1" u="sng" dirty="0">
              <a:solidFill>
                <a:srgbClr val="BF1344"/>
              </a:solidFill>
              <a:latin typeface="Arial" panose="020B0604020202020204" pitchFamily="34" charset="0"/>
              <a:cs typeface="Arial" panose="020B0604020202020204" pitchFamily="34" charset="0"/>
            </a:endParaRPr>
          </a:p>
        </p:txBody>
      </p:sp>
      <p:sp>
        <p:nvSpPr>
          <p:cNvPr id="4" name="Dikdörtgen 3"/>
          <p:cNvSpPr/>
          <p:nvPr/>
        </p:nvSpPr>
        <p:spPr>
          <a:xfrm>
            <a:off x="2925318" y="2082737"/>
            <a:ext cx="7257275" cy="3108543"/>
          </a:xfrm>
          <a:prstGeom prst="rect">
            <a:avLst/>
          </a:prstGeom>
        </p:spPr>
        <p:txBody>
          <a:bodyPr wrap="square">
            <a:spAutoFit/>
          </a:bodyPr>
          <a:lstStyle/>
          <a:p>
            <a:pPr marL="285750" indent="-285750">
              <a:buFont typeface="Wingdings" panose="05000000000000000000" pitchFamily="2" charset="2"/>
              <a:buChar char="q"/>
            </a:pPr>
            <a:r>
              <a:rPr lang="tr-TR" sz="2800" dirty="0"/>
              <a:t>S</a:t>
            </a:r>
            <a:r>
              <a:rPr lang="tr-TR" sz="2800" dirty="0" smtClean="0"/>
              <a:t>erbest </a:t>
            </a:r>
            <a:r>
              <a:rPr lang="tr-TR" sz="2800" dirty="0"/>
              <a:t>radikaller </a:t>
            </a:r>
            <a:r>
              <a:rPr lang="tr-TR" sz="2800" dirty="0" smtClean="0"/>
              <a:t>hücre içi </a:t>
            </a:r>
            <a:r>
              <a:rPr lang="tr-TR" sz="2800" dirty="0"/>
              <a:t>bileşenler ile kolayca </a:t>
            </a:r>
            <a:r>
              <a:rPr lang="tr-TR" sz="2800" dirty="0" smtClean="0"/>
              <a:t>etkileşime girerek </a:t>
            </a:r>
            <a:r>
              <a:rPr lang="tr-TR" sz="2800" dirty="0"/>
              <a:t>oksidatif strese neden </a:t>
            </a:r>
            <a:r>
              <a:rPr lang="tr-TR" sz="2800" dirty="0" smtClean="0"/>
              <a:t>olurlar.</a:t>
            </a:r>
          </a:p>
          <a:p>
            <a:endParaRPr lang="tr-TR" sz="2800" dirty="0" smtClean="0"/>
          </a:p>
          <a:p>
            <a:pPr marL="285750" indent="-285750">
              <a:buFont typeface="Wingdings" panose="05000000000000000000" pitchFamily="2" charset="2"/>
              <a:buChar char="q"/>
            </a:pPr>
            <a:r>
              <a:rPr lang="tr-TR" sz="2800" dirty="0"/>
              <a:t>Semendeki serbest oksijen radikallerinin en </a:t>
            </a:r>
            <a:r>
              <a:rPr lang="tr-TR" sz="2800" dirty="0" smtClean="0"/>
              <a:t>önemli kaynakları immatur spermatozoitler </a:t>
            </a:r>
            <a:r>
              <a:rPr lang="tr-TR" sz="2800" dirty="0"/>
              <a:t>ve ejakulatta biriken </a:t>
            </a:r>
            <a:r>
              <a:rPr lang="tr-TR" sz="2800" dirty="0" smtClean="0"/>
              <a:t>lökositlerdir.</a:t>
            </a:r>
            <a:endParaRPr lang="tr-TR" sz="2800" dirty="0"/>
          </a:p>
        </p:txBody>
      </p:sp>
      <p:pic>
        <p:nvPicPr>
          <p:cNvPr id="7" name="Picture 9">
            <a:extLst>
              <a:ext uri="{FF2B5EF4-FFF2-40B4-BE49-F238E27FC236}">
                <a16:creationId xmlns:a16="http://schemas.microsoft.com/office/drawing/2014/main" id="{C9CF47FE-52A2-39CB-47D0-668ABEC1D9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4229" y="430862"/>
            <a:ext cx="1309771" cy="1097491"/>
          </a:xfrm>
          <a:prstGeom prst="rect">
            <a:avLst/>
          </a:prstGeom>
        </p:spPr>
      </p:pic>
      <p:pic>
        <p:nvPicPr>
          <p:cNvPr id="9" name="Resim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82593" y="0"/>
            <a:ext cx="2205350" cy="6858000"/>
          </a:xfrm>
          <a:prstGeom prst="rect">
            <a:avLst/>
          </a:prstGeom>
        </p:spPr>
      </p:pic>
    </p:spTree>
    <p:extLst>
      <p:ext uri="{BB962C8B-B14F-4D97-AF65-F5344CB8AC3E}">
        <p14:creationId xmlns:p14="http://schemas.microsoft.com/office/powerpoint/2010/main" val="2839911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647BE601-E296-C6EC-4125-699CC2760CAB}"/>
              </a:ext>
            </a:extLst>
          </p:cNvPr>
          <p:cNvSpPr txBox="1">
            <a:spLocks/>
          </p:cNvSpPr>
          <p:nvPr/>
        </p:nvSpPr>
        <p:spPr>
          <a:xfrm>
            <a:off x="3847800" y="4589175"/>
            <a:ext cx="6158349"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6" y="4589175"/>
            <a:ext cx="3234771" cy="2381250"/>
          </a:xfrm>
          <a:prstGeom prst="rect">
            <a:avLst/>
          </a:prstGeom>
        </p:spPr>
      </p:pic>
      <p:sp>
        <p:nvSpPr>
          <p:cNvPr id="6" name="Unvan 5"/>
          <p:cNvSpPr>
            <a:spLocks noGrp="1"/>
          </p:cNvSpPr>
          <p:nvPr>
            <p:ph type="title"/>
          </p:nvPr>
        </p:nvSpPr>
        <p:spPr>
          <a:xfrm>
            <a:off x="2151017" y="581002"/>
            <a:ext cx="8351385" cy="424732"/>
          </a:xfrm>
          <a:prstGeom prst="rect">
            <a:avLst/>
          </a:prstGeom>
        </p:spPr>
        <p:txBody>
          <a:bodyPr wrap="square">
            <a:spAutoFit/>
          </a:bodyPr>
          <a:lstStyle/>
          <a:p>
            <a:r>
              <a:rPr lang="tr-TR" sz="2400" b="1" u="sng" dirty="0" smtClean="0">
                <a:solidFill>
                  <a:srgbClr val="BF1344"/>
                </a:solidFill>
                <a:latin typeface="Arial" panose="020B0604020202020204" pitchFamily="34" charset="0"/>
                <a:cs typeface="Arial" panose="020B0604020202020204" pitchFamily="34" charset="0"/>
              </a:rPr>
              <a:t>SERBEST OKSİJEN RADİKALLERİN ZARARLARI </a:t>
            </a:r>
            <a:endParaRPr lang="tr-TR" sz="2400" b="1" u="sng" dirty="0">
              <a:solidFill>
                <a:srgbClr val="BF1344"/>
              </a:solidFill>
              <a:latin typeface="Arial" panose="020B0604020202020204" pitchFamily="34" charset="0"/>
              <a:cs typeface="Arial" panose="020B0604020202020204" pitchFamily="34" charset="0"/>
            </a:endParaRPr>
          </a:p>
        </p:txBody>
      </p:sp>
      <p:sp>
        <p:nvSpPr>
          <p:cNvPr id="4" name="Dikdörtgen 3"/>
          <p:cNvSpPr/>
          <p:nvPr/>
        </p:nvSpPr>
        <p:spPr>
          <a:xfrm>
            <a:off x="2155371" y="1325091"/>
            <a:ext cx="7955280" cy="1938992"/>
          </a:xfrm>
          <a:prstGeom prst="rect">
            <a:avLst/>
          </a:prstGeom>
        </p:spPr>
        <p:txBody>
          <a:bodyPr wrap="square">
            <a:spAutoFit/>
          </a:bodyPr>
          <a:lstStyle/>
          <a:p>
            <a:pPr marL="285750" indent="-285750">
              <a:buFont typeface="Wingdings" panose="05000000000000000000" pitchFamily="2" charset="2"/>
              <a:buChar char="q"/>
            </a:pPr>
            <a:r>
              <a:rPr lang="tr-TR" sz="2400" dirty="0" smtClean="0">
                <a:latin typeface="Arial" panose="020B0604020202020204" pitchFamily="34" charset="0"/>
                <a:cs typeface="Arial" panose="020B0604020202020204" pitchFamily="34" charset="0"/>
              </a:rPr>
              <a:t>Sperm DNA ve </a:t>
            </a:r>
            <a:r>
              <a:rPr lang="tr-TR" sz="2400" dirty="0">
                <a:latin typeface="Arial" panose="020B0604020202020204" pitchFamily="34" charset="0"/>
                <a:cs typeface="Arial" panose="020B0604020202020204" pitchFamily="34" charset="0"/>
              </a:rPr>
              <a:t>mitokondri hasarı </a:t>
            </a:r>
            <a:r>
              <a:rPr lang="tr-TR" sz="2400" dirty="0" smtClean="0">
                <a:latin typeface="Arial" panose="020B0604020202020204" pitchFamily="34" charset="0"/>
                <a:cs typeface="Arial" panose="020B0604020202020204" pitchFamily="34" charset="0"/>
              </a:rPr>
              <a:t>oluşur</a:t>
            </a:r>
          </a:p>
          <a:p>
            <a:endParaRPr lang="tr-TR" sz="2400" dirty="0" smtClean="0">
              <a:latin typeface="Arial" panose="020B0604020202020204" pitchFamily="34" charset="0"/>
              <a:cs typeface="Arial" panose="020B0604020202020204" pitchFamily="34" charset="0"/>
            </a:endParaRPr>
          </a:p>
          <a:p>
            <a:pPr marL="285750" indent="-285750">
              <a:buFont typeface="Wingdings" panose="05000000000000000000" pitchFamily="2" charset="2"/>
              <a:buChar char="q"/>
            </a:pPr>
            <a:r>
              <a:rPr lang="tr-TR" sz="2400" dirty="0" smtClean="0">
                <a:latin typeface="Arial" panose="020B0604020202020204" pitchFamily="34" charset="0"/>
                <a:cs typeface="Arial" panose="020B0604020202020204" pitchFamily="34" charset="0"/>
              </a:rPr>
              <a:t>Protein sentezi </a:t>
            </a:r>
            <a:r>
              <a:rPr lang="tr-TR" sz="2400" dirty="0">
                <a:latin typeface="Arial" panose="020B0604020202020204" pitchFamily="34" charset="0"/>
                <a:cs typeface="Arial" panose="020B0604020202020204" pitchFamily="34" charset="0"/>
              </a:rPr>
              <a:t>ve enerji </a:t>
            </a:r>
            <a:r>
              <a:rPr lang="tr-TR" sz="2400" dirty="0" smtClean="0">
                <a:latin typeface="Arial" panose="020B0604020202020204" pitchFamily="34" charset="0"/>
                <a:cs typeface="Arial" panose="020B0604020202020204" pitchFamily="34" charset="0"/>
              </a:rPr>
              <a:t>üretiminde bozulmalar görülür</a:t>
            </a:r>
          </a:p>
          <a:p>
            <a:endParaRPr lang="tr-TR" sz="2400" dirty="0" smtClean="0">
              <a:latin typeface="Arial" panose="020B0604020202020204" pitchFamily="34" charset="0"/>
              <a:cs typeface="Arial" panose="020B0604020202020204" pitchFamily="34" charset="0"/>
            </a:endParaRPr>
          </a:p>
          <a:p>
            <a:pPr marL="285750" indent="-285750">
              <a:buFont typeface="Wingdings" panose="05000000000000000000" pitchFamily="2" charset="2"/>
              <a:buChar char="q"/>
            </a:pPr>
            <a:r>
              <a:rPr lang="tr-TR" sz="2400" dirty="0" smtClean="0">
                <a:latin typeface="Arial" panose="020B0604020202020204" pitchFamily="34" charset="0"/>
                <a:cs typeface="Arial" panose="020B0604020202020204" pitchFamily="34" charset="0"/>
              </a:rPr>
              <a:t>Hücre zarında </a:t>
            </a:r>
            <a:r>
              <a:rPr lang="tr-TR" sz="2400" dirty="0">
                <a:latin typeface="Arial" panose="020B0604020202020204" pitchFamily="34" charset="0"/>
                <a:cs typeface="Arial" panose="020B0604020202020204" pitchFamily="34" charset="0"/>
              </a:rPr>
              <a:t>lipid </a:t>
            </a:r>
            <a:r>
              <a:rPr lang="tr-TR" sz="2400" dirty="0" smtClean="0">
                <a:latin typeface="Arial" panose="020B0604020202020204" pitchFamily="34" charset="0"/>
                <a:cs typeface="Arial" panose="020B0604020202020204" pitchFamily="34" charset="0"/>
              </a:rPr>
              <a:t>peroksidasyonu oluşur.</a:t>
            </a:r>
            <a:endParaRPr lang="tr-TR" sz="2400" dirty="0">
              <a:latin typeface="Arial" panose="020B0604020202020204" pitchFamily="34" charset="0"/>
              <a:cs typeface="Arial" panose="020B0604020202020204" pitchFamily="34" charset="0"/>
            </a:endParaRPr>
          </a:p>
        </p:txBody>
      </p:sp>
      <p:sp>
        <p:nvSpPr>
          <p:cNvPr id="9" name="Unvan 5"/>
          <p:cNvSpPr txBox="1">
            <a:spLocks/>
          </p:cNvSpPr>
          <p:nvPr/>
        </p:nvSpPr>
        <p:spPr>
          <a:xfrm>
            <a:off x="3847800" y="4589175"/>
            <a:ext cx="5609709" cy="424732"/>
          </a:xfrm>
          <a:prstGeom prst="rect">
            <a:avLst/>
          </a:prstGeom>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2400" b="1" dirty="0" smtClean="0">
                <a:latin typeface="Arial" panose="020B0604020202020204" pitchFamily="34" charset="0"/>
                <a:cs typeface="Arial" panose="020B0604020202020204" pitchFamily="34" charset="0"/>
              </a:rPr>
              <a:t>         </a:t>
            </a:r>
            <a:r>
              <a:rPr lang="tr-TR" sz="2400" b="1" dirty="0" smtClean="0">
                <a:solidFill>
                  <a:srgbClr val="FF0000"/>
                </a:solidFill>
                <a:latin typeface="Arial" panose="020B0604020202020204" pitchFamily="34" charset="0"/>
                <a:cs typeface="Arial" panose="020B0604020202020204" pitchFamily="34" charset="0"/>
              </a:rPr>
              <a:t>SONUÇ OLARAK….!!</a:t>
            </a:r>
            <a:endParaRPr lang="tr-TR" sz="2400" b="1" dirty="0">
              <a:solidFill>
                <a:srgbClr val="FF0000"/>
              </a:solidFill>
              <a:latin typeface="Arial" panose="020B0604020202020204" pitchFamily="34" charset="0"/>
              <a:cs typeface="Arial" panose="020B0604020202020204" pitchFamily="34" charset="0"/>
            </a:endParaRPr>
          </a:p>
        </p:txBody>
      </p:sp>
      <p:pic>
        <p:nvPicPr>
          <p:cNvPr id="10" name="Picture 9">
            <a:extLst>
              <a:ext uri="{FF2B5EF4-FFF2-40B4-BE49-F238E27FC236}">
                <a16:creationId xmlns:a16="http://schemas.microsoft.com/office/drawing/2014/main" id="{C9CF47FE-52A2-39CB-47D0-668ABEC1D9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4229" y="430862"/>
            <a:ext cx="1309771" cy="1149744"/>
          </a:xfrm>
          <a:prstGeom prst="rect">
            <a:avLst/>
          </a:prstGeom>
        </p:spPr>
      </p:pic>
      <p:pic>
        <p:nvPicPr>
          <p:cNvPr id="11" name="Resim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82593" y="0"/>
            <a:ext cx="2205350" cy="6858000"/>
          </a:xfrm>
          <a:prstGeom prst="rect">
            <a:avLst/>
          </a:prstGeom>
        </p:spPr>
      </p:pic>
    </p:spTree>
    <p:extLst>
      <p:ext uri="{BB962C8B-B14F-4D97-AF65-F5344CB8AC3E}">
        <p14:creationId xmlns:p14="http://schemas.microsoft.com/office/powerpoint/2010/main" val="88533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647BE601-E296-C6EC-4125-699CC2760CAB}"/>
              </a:ext>
            </a:extLst>
          </p:cNvPr>
          <p:cNvSpPr txBox="1">
            <a:spLocks/>
          </p:cNvSpPr>
          <p:nvPr/>
        </p:nvSpPr>
        <p:spPr>
          <a:xfrm>
            <a:off x="1524000" y="4589175"/>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a:p>
        </p:txBody>
      </p:sp>
      <p:sp>
        <p:nvSpPr>
          <p:cNvPr id="2" name="Unvan 1"/>
          <p:cNvSpPr>
            <a:spLocks noGrp="1"/>
          </p:cNvSpPr>
          <p:nvPr>
            <p:ph type="title"/>
          </p:nvPr>
        </p:nvSpPr>
        <p:spPr>
          <a:xfrm>
            <a:off x="1524000" y="365126"/>
            <a:ext cx="8328861" cy="785068"/>
          </a:xfrm>
        </p:spPr>
        <p:txBody>
          <a:bodyPr>
            <a:noAutofit/>
          </a:bodyPr>
          <a:lstStyle/>
          <a:p>
            <a:r>
              <a:rPr lang="tr-TR" sz="3200" u="sng" dirty="0" smtClean="0">
                <a:solidFill>
                  <a:srgbClr val="BF1344"/>
                </a:solidFill>
                <a:latin typeface="Arial" panose="020B0604020202020204" pitchFamily="34" charset="0"/>
                <a:cs typeface="Arial" panose="020B0604020202020204" pitchFamily="34" charset="0"/>
              </a:rPr>
              <a:t>Serbest radikallerin </a:t>
            </a:r>
            <a:r>
              <a:rPr lang="tr-TR" sz="3200" u="sng" dirty="0">
                <a:solidFill>
                  <a:srgbClr val="BF1344"/>
                </a:solidFill>
                <a:latin typeface="Arial" panose="020B0604020202020204" pitchFamily="34" charset="0"/>
                <a:cs typeface="Arial" panose="020B0604020202020204" pitchFamily="34" charset="0"/>
              </a:rPr>
              <a:t>bu olumsuz etkileri </a:t>
            </a:r>
            <a:r>
              <a:rPr lang="tr-TR" sz="3200" u="sng" dirty="0" smtClean="0">
                <a:solidFill>
                  <a:srgbClr val="BF1344"/>
                </a:solidFill>
                <a:latin typeface="Arial" panose="020B0604020202020204" pitchFamily="34" charset="0"/>
                <a:cs typeface="Arial" panose="020B0604020202020204" pitchFamily="34" charset="0"/>
              </a:rPr>
              <a:t>ile..</a:t>
            </a:r>
            <a:endParaRPr lang="tr-TR" sz="3200" u="sng" dirty="0">
              <a:solidFill>
                <a:srgbClr val="BF1344"/>
              </a:solidFill>
              <a:latin typeface="Arial" panose="020B0604020202020204" pitchFamily="34" charset="0"/>
              <a:cs typeface="Arial" panose="020B0604020202020204" pitchFamily="34" charset="0"/>
            </a:endParaRP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6" y="4589175"/>
            <a:ext cx="3234771" cy="2381250"/>
          </a:xfrm>
          <a:prstGeom prst="rect">
            <a:avLst/>
          </a:prstGeom>
        </p:spPr>
      </p:pic>
      <p:sp>
        <p:nvSpPr>
          <p:cNvPr id="4" name="Dikdörtgen 3"/>
          <p:cNvSpPr/>
          <p:nvPr/>
        </p:nvSpPr>
        <p:spPr>
          <a:xfrm>
            <a:off x="1837508" y="1397675"/>
            <a:ext cx="8516983" cy="2862322"/>
          </a:xfrm>
          <a:prstGeom prst="rect">
            <a:avLst/>
          </a:prstGeom>
        </p:spPr>
        <p:txBody>
          <a:bodyPr wrap="square">
            <a:spAutoFit/>
          </a:bodyPr>
          <a:lstStyle/>
          <a:p>
            <a:pPr marL="285750" indent="-285750">
              <a:buFont typeface="Wingdings" panose="05000000000000000000" pitchFamily="2" charset="2"/>
              <a:buChar char="q"/>
            </a:pPr>
            <a:r>
              <a:rPr lang="tr-TR" dirty="0">
                <a:latin typeface="AGaramondPro-Regular"/>
              </a:rPr>
              <a:t>N</a:t>
            </a:r>
            <a:r>
              <a:rPr lang="tr-TR" dirty="0" smtClean="0">
                <a:latin typeface="AGaramondPro-Regular"/>
              </a:rPr>
              <a:t>ormal </a:t>
            </a:r>
            <a:r>
              <a:rPr lang="tr-TR" dirty="0">
                <a:latin typeface="AGaramondPro-Regular"/>
              </a:rPr>
              <a:t>sperm yapısı </a:t>
            </a:r>
            <a:r>
              <a:rPr lang="tr-TR" dirty="0" smtClean="0">
                <a:latin typeface="AGaramondPro-Regular"/>
              </a:rPr>
              <a:t>ve hareketliliği </a:t>
            </a:r>
            <a:r>
              <a:rPr lang="tr-TR" dirty="0">
                <a:latin typeface="AGaramondPro-Regular"/>
              </a:rPr>
              <a:t>bozulmakta, </a:t>
            </a:r>
            <a:endParaRPr lang="tr-TR" dirty="0" smtClean="0">
              <a:latin typeface="AGaramondPro-Regular"/>
            </a:endParaRPr>
          </a:p>
          <a:p>
            <a:endParaRPr lang="tr-TR" dirty="0" smtClean="0">
              <a:latin typeface="AGaramondPro-Regular"/>
            </a:endParaRPr>
          </a:p>
          <a:p>
            <a:pPr marL="285750" indent="-285750">
              <a:buFont typeface="Wingdings" panose="05000000000000000000" pitchFamily="2" charset="2"/>
              <a:buChar char="q"/>
            </a:pPr>
            <a:r>
              <a:rPr lang="tr-TR" dirty="0" smtClean="0">
                <a:latin typeface="AGaramondPro-Regular"/>
              </a:rPr>
              <a:t>Hücre </a:t>
            </a:r>
            <a:r>
              <a:rPr lang="tr-TR" dirty="0">
                <a:latin typeface="AGaramondPro-Regular"/>
              </a:rPr>
              <a:t>zarındaki lipidlerin </a:t>
            </a:r>
            <a:r>
              <a:rPr lang="tr-TR" dirty="0" smtClean="0">
                <a:latin typeface="AGaramondPro-Regular"/>
              </a:rPr>
              <a:t>peroksidasyonuyla ortaya çıkan membran akışkanlığındaki bozukluk ile </a:t>
            </a:r>
            <a:r>
              <a:rPr lang="tr-TR" dirty="0">
                <a:latin typeface="AGaramondPro-Regular"/>
              </a:rPr>
              <a:t>akrozomal reaksiyon defektleri ve sperm-</a:t>
            </a:r>
            <a:r>
              <a:rPr lang="tr-TR" dirty="0" err="1">
                <a:latin typeface="AGaramondPro-Regular"/>
              </a:rPr>
              <a:t>ovum</a:t>
            </a:r>
            <a:endParaRPr lang="tr-TR" dirty="0">
              <a:latin typeface="AGaramondPro-Regular"/>
            </a:endParaRPr>
          </a:p>
          <a:p>
            <a:r>
              <a:rPr lang="tr-TR" dirty="0" smtClean="0">
                <a:latin typeface="AGaramondPro-Regular"/>
              </a:rPr>
              <a:t>     füzyon </a:t>
            </a:r>
            <a:r>
              <a:rPr lang="tr-TR" dirty="0">
                <a:latin typeface="AGaramondPro-Regular"/>
              </a:rPr>
              <a:t>kusurları oluşmakta</a:t>
            </a:r>
            <a:r>
              <a:rPr lang="tr-TR" dirty="0" smtClean="0">
                <a:latin typeface="AGaramondPro-Regular"/>
              </a:rPr>
              <a:t>,</a:t>
            </a:r>
          </a:p>
          <a:p>
            <a:endParaRPr lang="tr-TR" dirty="0" smtClean="0">
              <a:latin typeface="AGaramondPro-Regular"/>
            </a:endParaRPr>
          </a:p>
          <a:p>
            <a:pPr marL="285750" indent="-285750">
              <a:buFont typeface="Wingdings" panose="05000000000000000000" pitchFamily="2" charset="2"/>
              <a:buChar char="q"/>
            </a:pPr>
            <a:r>
              <a:rPr lang="tr-TR" dirty="0" smtClean="0">
                <a:latin typeface="AGaramondPro-Regular"/>
              </a:rPr>
              <a:t> </a:t>
            </a:r>
            <a:r>
              <a:rPr lang="tr-TR" dirty="0">
                <a:latin typeface="AGaramondPro-Regular"/>
              </a:rPr>
              <a:t>DNA hasarı yoluyla </a:t>
            </a:r>
            <a:r>
              <a:rPr lang="tr-TR" dirty="0" smtClean="0">
                <a:latin typeface="AGaramondPro-Regular"/>
              </a:rPr>
              <a:t>sperm disfonksiyonu </a:t>
            </a:r>
            <a:r>
              <a:rPr lang="tr-TR" dirty="0">
                <a:latin typeface="AGaramondPro-Regular"/>
              </a:rPr>
              <a:t>gelişmekte</a:t>
            </a:r>
            <a:r>
              <a:rPr lang="tr-TR" dirty="0" smtClean="0">
                <a:latin typeface="AGaramondPro-Regular"/>
              </a:rPr>
              <a:t>,</a:t>
            </a:r>
          </a:p>
          <a:p>
            <a:endParaRPr lang="tr-TR" dirty="0" smtClean="0">
              <a:latin typeface="AGaramondPro-Regular"/>
            </a:endParaRPr>
          </a:p>
          <a:p>
            <a:pPr marL="285750" indent="-285750">
              <a:buFont typeface="Wingdings" panose="05000000000000000000" pitchFamily="2" charset="2"/>
              <a:buChar char="q"/>
            </a:pPr>
            <a:r>
              <a:rPr lang="tr-TR" dirty="0" smtClean="0">
                <a:latin typeface="AGaramondPro-Regular"/>
              </a:rPr>
              <a:t> Hücre </a:t>
            </a:r>
            <a:r>
              <a:rPr lang="tr-TR" dirty="0">
                <a:latin typeface="AGaramondPro-Regular"/>
              </a:rPr>
              <a:t>zarı </a:t>
            </a:r>
            <a:r>
              <a:rPr lang="tr-TR" dirty="0" smtClean="0">
                <a:latin typeface="AGaramondPro-Regular"/>
              </a:rPr>
              <a:t>bütünlüğünün bozulmasıyla hücre </a:t>
            </a:r>
            <a:r>
              <a:rPr lang="tr-TR" dirty="0">
                <a:latin typeface="AGaramondPro-Regular"/>
              </a:rPr>
              <a:t>zarı </a:t>
            </a:r>
            <a:r>
              <a:rPr lang="tr-TR" dirty="0" smtClean="0">
                <a:latin typeface="AGaramondPro-Regular"/>
              </a:rPr>
              <a:t>geçirgenliğinde </a:t>
            </a:r>
            <a:r>
              <a:rPr lang="tr-TR" dirty="0">
                <a:latin typeface="AGaramondPro-Regular"/>
              </a:rPr>
              <a:t>artış olmakta ve </a:t>
            </a:r>
            <a:r>
              <a:rPr lang="tr-TR" dirty="0" smtClean="0">
                <a:latin typeface="AGaramondPro-Regular"/>
              </a:rPr>
              <a:t>hücre ölümü gerçekleşmektedir.</a:t>
            </a:r>
            <a:endParaRPr lang="tr-TR" dirty="0"/>
          </a:p>
        </p:txBody>
      </p:sp>
      <p:pic>
        <p:nvPicPr>
          <p:cNvPr id="7" name="Resim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54491" y="0"/>
            <a:ext cx="2033452" cy="6858000"/>
          </a:xfrm>
          <a:prstGeom prst="rect">
            <a:avLst/>
          </a:prstGeom>
        </p:spPr>
      </p:pic>
      <p:pic>
        <p:nvPicPr>
          <p:cNvPr id="9" name="Picture 9">
            <a:extLst>
              <a:ext uri="{FF2B5EF4-FFF2-40B4-BE49-F238E27FC236}">
                <a16:creationId xmlns:a16="http://schemas.microsoft.com/office/drawing/2014/main" id="{C9CF47FE-52A2-39CB-47D0-668ABEC1D9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4229" y="430861"/>
            <a:ext cx="1309771" cy="1267309"/>
          </a:xfrm>
          <a:prstGeom prst="rect">
            <a:avLst/>
          </a:prstGeom>
        </p:spPr>
      </p:pic>
    </p:spTree>
    <p:extLst>
      <p:ext uri="{BB962C8B-B14F-4D97-AF65-F5344CB8AC3E}">
        <p14:creationId xmlns:p14="http://schemas.microsoft.com/office/powerpoint/2010/main" val="190083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647BE601-E296-C6EC-4125-699CC2760CAB}"/>
              </a:ext>
            </a:extLst>
          </p:cNvPr>
          <p:cNvSpPr txBox="1">
            <a:spLocks/>
          </p:cNvSpPr>
          <p:nvPr/>
        </p:nvSpPr>
        <p:spPr>
          <a:xfrm>
            <a:off x="1524000" y="4589175"/>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a:p>
        </p:txBody>
      </p:sp>
      <p:sp>
        <p:nvSpPr>
          <p:cNvPr id="2" name="Unvan 1"/>
          <p:cNvSpPr>
            <a:spLocks noGrp="1"/>
          </p:cNvSpPr>
          <p:nvPr>
            <p:ph type="title"/>
          </p:nvPr>
        </p:nvSpPr>
        <p:spPr>
          <a:xfrm>
            <a:off x="2415159" y="678634"/>
            <a:ext cx="7557676" cy="785068"/>
          </a:xfrm>
        </p:spPr>
        <p:txBody>
          <a:bodyPr>
            <a:normAutofit/>
          </a:bodyPr>
          <a:lstStyle/>
          <a:p>
            <a:r>
              <a:rPr lang="tr-TR" sz="3600" u="sng" dirty="0" smtClean="0">
                <a:solidFill>
                  <a:srgbClr val="BF1344"/>
                </a:solidFill>
                <a:latin typeface="Arial" panose="020B0604020202020204" pitchFamily="34" charset="0"/>
                <a:cs typeface="Arial" panose="020B0604020202020204" pitchFamily="34" charset="0"/>
              </a:rPr>
              <a:t>Antioksidanların yararları:</a:t>
            </a:r>
            <a:endParaRPr lang="tr-TR" sz="3600" u="sng" dirty="0">
              <a:solidFill>
                <a:srgbClr val="BF1344"/>
              </a:solidFill>
              <a:latin typeface="Arial" panose="020B0604020202020204" pitchFamily="34" charset="0"/>
              <a:cs typeface="Arial" panose="020B0604020202020204" pitchFamily="34" charset="0"/>
            </a:endParaRP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6" y="4589175"/>
            <a:ext cx="3234771" cy="2381250"/>
          </a:xfrm>
          <a:prstGeom prst="rect">
            <a:avLst/>
          </a:prstGeom>
        </p:spPr>
      </p:pic>
      <p:sp>
        <p:nvSpPr>
          <p:cNvPr id="6" name="Dikdörtgen 5"/>
          <p:cNvSpPr/>
          <p:nvPr/>
        </p:nvSpPr>
        <p:spPr>
          <a:xfrm>
            <a:off x="2415159" y="1924695"/>
            <a:ext cx="7116319" cy="2308324"/>
          </a:xfrm>
          <a:prstGeom prst="rect">
            <a:avLst/>
          </a:prstGeom>
        </p:spPr>
        <p:txBody>
          <a:bodyPr wrap="square">
            <a:spAutoFit/>
          </a:bodyPr>
          <a:lstStyle/>
          <a:p>
            <a:pPr marL="285750" indent="-285750">
              <a:buFont typeface="Wingdings" panose="05000000000000000000" pitchFamily="2" charset="2"/>
              <a:buChar char="q"/>
            </a:pPr>
            <a:r>
              <a:rPr lang="tr-TR" dirty="0" smtClean="0">
                <a:latin typeface="AGaramondPro-Regular"/>
              </a:rPr>
              <a:t> </a:t>
            </a:r>
            <a:r>
              <a:rPr lang="tr-TR" sz="2400" dirty="0" smtClean="0">
                <a:latin typeface="Arial" panose="020B0604020202020204" pitchFamily="34" charset="0"/>
                <a:cs typeface="Arial" panose="020B0604020202020204" pitchFamily="34" charset="0"/>
              </a:rPr>
              <a:t>Serbest </a:t>
            </a:r>
            <a:r>
              <a:rPr lang="tr-TR" sz="2400" dirty="0">
                <a:latin typeface="Arial" panose="020B0604020202020204" pitchFamily="34" charset="0"/>
                <a:cs typeface="Arial" panose="020B0604020202020204" pitchFamily="34" charset="0"/>
              </a:rPr>
              <a:t>radikalleri </a:t>
            </a:r>
            <a:r>
              <a:rPr lang="tr-TR" sz="2400" dirty="0" smtClean="0">
                <a:latin typeface="Arial" panose="020B0604020202020204" pitchFamily="34" charset="0"/>
                <a:cs typeface="Arial" panose="020B0604020202020204" pitchFamily="34" charset="0"/>
              </a:rPr>
              <a:t>nötralize </a:t>
            </a:r>
            <a:r>
              <a:rPr lang="tr-TR" sz="2400" dirty="0">
                <a:latin typeface="Arial" panose="020B0604020202020204" pitchFamily="34" charset="0"/>
                <a:cs typeface="Arial" panose="020B0604020202020204" pitchFamily="34" charset="0"/>
              </a:rPr>
              <a:t>eden </a:t>
            </a:r>
            <a:r>
              <a:rPr lang="tr-TR" sz="2400" dirty="0" smtClean="0">
                <a:latin typeface="Arial" panose="020B0604020202020204" pitchFamily="34" charset="0"/>
                <a:cs typeface="Arial" panose="020B0604020202020204" pitchFamily="34" charset="0"/>
              </a:rPr>
              <a:t>ve </a:t>
            </a:r>
            <a:r>
              <a:rPr lang="tr-TR" sz="2400" dirty="0">
                <a:latin typeface="Arial" panose="020B0604020202020204" pitchFamily="34" charset="0"/>
                <a:cs typeface="Arial" panose="020B0604020202020204" pitchFamily="34" charset="0"/>
              </a:rPr>
              <a:t>hasarını tamir etmeye yardımcı olan maddelerdir</a:t>
            </a:r>
            <a:r>
              <a:rPr lang="tr-TR" sz="2400" dirty="0" smtClean="0">
                <a:latin typeface="Arial" panose="020B0604020202020204" pitchFamily="34" charset="0"/>
                <a:cs typeface="Arial" panose="020B0604020202020204" pitchFamily="34" charset="0"/>
              </a:rPr>
              <a:t>.</a:t>
            </a:r>
          </a:p>
          <a:p>
            <a:endParaRPr lang="tr-TR"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q"/>
            </a:pPr>
            <a:r>
              <a:rPr lang="tr-TR" sz="2400" dirty="0">
                <a:latin typeface="Arial" panose="020B0604020202020204" pitchFamily="34" charset="0"/>
                <a:cs typeface="Arial" panose="020B0604020202020204" pitchFamily="34" charset="0"/>
              </a:rPr>
              <a:t>Antioksidan savunma sistemi; enzimatik ve </a:t>
            </a:r>
            <a:r>
              <a:rPr lang="tr-TR" sz="2400" dirty="0" smtClean="0">
                <a:latin typeface="Arial" panose="020B0604020202020204" pitchFamily="34" charset="0"/>
                <a:cs typeface="Arial" panose="020B0604020202020204" pitchFamily="34" charset="0"/>
              </a:rPr>
              <a:t>non-enzimatik yollarla </a:t>
            </a:r>
            <a:r>
              <a:rPr lang="tr-TR" sz="2400" dirty="0">
                <a:latin typeface="Arial" panose="020B0604020202020204" pitchFamily="34" charset="0"/>
                <a:cs typeface="Arial" panose="020B0604020202020204" pitchFamily="34" charset="0"/>
              </a:rPr>
              <a:t>serbest oksijen radikallerini kararlı </a:t>
            </a:r>
            <a:r>
              <a:rPr lang="tr-TR" sz="2400" dirty="0" smtClean="0">
                <a:latin typeface="Arial" panose="020B0604020202020204" pitchFamily="34" charset="0"/>
                <a:cs typeface="Arial" panose="020B0604020202020204" pitchFamily="34" charset="0"/>
              </a:rPr>
              <a:t>formlar haline getirirler</a:t>
            </a:r>
            <a:r>
              <a:rPr lang="tr-TR" dirty="0" smtClean="0">
                <a:latin typeface="AGaramondPro-Regular"/>
              </a:rPr>
              <a:t>.</a:t>
            </a:r>
            <a:endParaRPr lang="tr-TR" dirty="0"/>
          </a:p>
        </p:txBody>
      </p:sp>
      <p:pic>
        <p:nvPicPr>
          <p:cNvPr id="9" name="Resim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2593" y="0"/>
            <a:ext cx="2205350" cy="6858000"/>
          </a:xfrm>
          <a:prstGeom prst="rect">
            <a:avLst/>
          </a:prstGeom>
        </p:spPr>
      </p:pic>
      <p:pic>
        <p:nvPicPr>
          <p:cNvPr id="10" name="Picture 9">
            <a:extLst>
              <a:ext uri="{FF2B5EF4-FFF2-40B4-BE49-F238E27FC236}">
                <a16:creationId xmlns:a16="http://schemas.microsoft.com/office/drawing/2014/main" id="{C9CF47FE-52A2-39CB-47D0-668ABEC1D9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3787" y="365125"/>
            <a:ext cx="1468704" cy="1176292"/>
          </a:xfrm>
          <a:prstGeom prst="rect">
            <a:avLst/>
          </a:prstGeom>
        </p:spPr>
      </p:pic>
    </p:spTree>
    <p:extLst>
      <p:ext uri="{BB962C8B-B14F-4D97-AF65-F5344CB8AC3E}">
        <p14:creationId xmlns:p14="http://schemas.microsoft.com/office/powerpoint/2010/main" val="2493856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647BE601-E296-C6EC-4125-699CC2760CAB}"/>
              </a:ext>
            </a:extLst>
          </p:cNvPr>
          <p:cNvSpPr txBox="1">
            <a:spLocks/>
          </p:cNvSpPr>
          <p:nvPr/>
        </p:nvSpPr>
        <p:spPr>
          <a:xfrm>
            <a:off x="1524000" y="4589175"/>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6" y="4589175"/>
            <a:ext cx="3234771" cy="2381250"/>
          </a:xfrm>
          <a:prstGeom prst="rect">
            <a:avLst/>
          </a:prstGeom>
        </p:spPr>
      </p:pic>
      <p:sp>
        <p:nvSpPr>
          <p:cNvPr id="11" name="Unvan 1"/>
          <p:cNvSpPr>
            <a:spLocks noGrp="1"/>
          </p:cNvSpPr>
          <p:nvPr>
            <p:ph type="title"/>
          </p:nvPr>
        </p:nvSpPr>
        <p:spPr>
          <a:xfrm>
            <a:off x="2690948" y="365126"/>
            <a:ext cx="7491645" cy="862784"/>
          </a:xfrm>
        </p:spPr>
        <p:txBody>
          <a:bodyPr>
            <a:normAutofit fontScale="90000"/>
          </a:bodyPr>
          <a:lstStyle/>
          <a:p>
            <a:r>
              <a:rPr lang="tr-TR" sz="3600" b="1" dirty="0" smtClean="0">
                <a:solidFill>
                  <a:srgbClr val="BF1344"/>
                </a:solidFill>
                <a:latin typeface="Arial" panose="020B0604020202020204" pitchFamily="34" charset="0"/>
                <a:cs typeface="Arial" panose="020B0604020202020204" pitchFamily="34" charset="0"/>
              </a:rPr>
              <a:t>Ferfullox’un içeriğindeki etken 			 maddeler</a:t>
            </a:r>
            <a:endParaRPr lang="tr-TR" sz="3600" b="1" dirty="0">
              <a:solidFill>
                <a:srgbClr val="BF1344"/>
              </a:solidFill>
              <a:latin typeface="Arial" panose="020B0604020202020204" pitchFamily="34" charset="0"/>
              <a:cs typeface="Arial" panose="020B0604020202020204" pitchFamily="34" charset="0"/>
            </a:endParaRPr>
          </a:p>
        </p:txBody>
      </p:sp>
      <p:pic>
        <p:nvPicPr>
          <p:cNvPr id="12" name="Resim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1210" y="1345474"/>
            <a:ext cx="7080069" cy="5379176"/>
          </a:xfrm>
          <a:prstGeom prst="rect">
            <a:avLst/>
          </a:prstGeom>
        </p:spPr>
      </p:pic>
      <p:pic>
        <p:nvPicPr>
          <p:cNvPr id="9" name="Resim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82593" y="0"/>
            <a:ext cx="2205350" cy="6858000"/>
          </a:xfrm>
          <a:prstGeom prst="rect">
            <a:avLst/>
          </a:prstGeom>
        </p:spPr>
      </p:pic>
      <p:pic>
        <p:nvPicPr>
          <p:cNvPr id="10" name="Picture 9">
            <a:extLst>
              <a:ext uri="{FF2B5EF4-FFF2-40B4-BE49-F238E27FC236}">
                <a16:creationId xmlns:a16="http://schemas.microsoft.com/office/drawing/2014/main" id="{C9CF47FE-52A2-39CB-47D0-668ABEC1D9D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3787" y="365125"/>
            <a:ext cx="1468704" cy="1176292"/>
          </a:xfrm>
          <a:prstGeom prst="rect">
            <a:avLst/>
          </a:prstGeom>
        </p:spPr>
      </p:pic>
    </p:spTree>
    <p:extLst>
      <p:ext uri="{BB962C8B-B14F-4D97-AF65-F5344CB8AC3E}">
        <p14:creationId xmlns:p14="http://schemas.microsoft.com/office/powerpoint/2010/main" val="3100011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627</TotalTime>
  <Words>1220</Words>
  <Application>Microsoft Office PowerPoint</Application>
  <PresentationFormat>Geniş ekran</PresentationFormat>
  <Paragraphs>153</Paragraphs>
  <Slides>27</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27</vt:i4>
      </vt:variant>
    </vt:vector>
  </HeadingPairs>
  <TitlesOfParts>
    <vt:vector size="34" baseType="lpstr">
      <vt:lpstr>AGaramondPro-Regular</vt:lpstr>
      <vt:lpstr>Arial</vt:lpstr>
      <vt:lpstr>Calibri</vt:lpstr>
      <vt:lpstr>Calibri Light</vt:lpstr>
      <vt:lpstr>Times New Roman</vt:lpstr>
      <vt:lpstr>Wingdings</vt:lpstr>
      <vt:lpstr>Office Theme</vt:lpstr>
      <vt:lpstr>PowerPoint Sunusu</vt:lpstr>
      <vt:lpstr>Erkek infertilitesinde kullanılan tamamlayıcı tedavi yöntemleri</vt:lpstr>
      <vt:lpstr>Fizyolojik şartlarda serbest oksijen radikallerinin üretimi ve antioksidan sistemlerle yıkımı denge halindedir.</vt:lpstr>
      <vt:lpstr>Serbest oksijen radikallerinin üretimi ve antioksidan  sistemlerle yıkım dengesini bozan iç ve dış  faktörler:  </vt:lpstr>
      <vt:lpstr>SERBEST OKSİJEN RADİKALLERİ (SOR):</vt:lpstr>
      <vt:lpstr>SERBEST OKSİJEN RADİKALLERİN ZARARLARI </vt:lpstr>
      <vt:lpstr>Serbest radikallerin bu olumsuz etkileri ile..</vt:lpstr>
      <vt:lpstr>Antioksidanların yararları:</vt:lpstr>
      <vt:lpstr>Ferfullox’un içeriğindeki etken     maddeler</vt:lpstr>
      <vt:lpstr>     Uzun Zincirli Yağ Asitlerinin Mitokondri İçine Transportu ve Beta Oksidasyon ile Enerji Sağlanımı        (200 mg L-Karnitin, 150 mg Koenzim Q10 )</vt:lpstr>
      <vt:lpstr>     Uzun Zincirli Yağ Asitlerinin Mitokondri İçine Transportu ve Beta Oksidasyon ile Enerji Sağlanımı        (200 mg L-Karnitin, 150 mg Koenzim Q10 )</vt:lpstr>
      <vt:lpstr>                Antiapoptotik Etki         (200 mg-L-Karnitin,10 mg Çinko)</vt:lpstr>
      <vt:lpstr>                Antiapoptotik Etki         (200 mg-L-Karnitin,10 mg Çinko)</vt:lpstr>
      <vt:lpstr>                Antiapoptotik Etki         (200 mg-L-Karnitin,10 mg Çinko)</vt:lpstr>
      <vt:lpstr>                Antiapoptotik Etki         (200 mg-L-Karnitin,10 mg Çinko)</vt:lpstr>
      <vt:lpstr>Tek Karbon Siklusu Üzerinden Etki Edenler:       (400 Mcg Folik asit, 2,5 Mcg B12 vit)</vt:lpstr>
      <vt:lpstr>                 100 Mcg Selenyum</vt:lpstr>
      <vt:lpstr>                 100 Mcg Selenyum</vt:lpstr>
      <vt:lpstr>      50 Mg Panax Ginseng ekstresi</vt:lpstr>
      <vt:lpstr>             50 Mg Glutatyon</vt:lpstr>
      <vt:lpstr>           100 Mg Resveratrol</vt:lpstr>
      <vt:lpstr>           300 mg Alfa Lipoik asit:</vt:lpstr>
      <vt:lpstr>           200 mg L-Arjinin:</vt:lpstr>
      <vt:lpstr>           200 mg L-Arjinin:</vt:lpstr>
      <vt:lpstr>KONUMLANDIRILMASI</vt:lpstr>
      <vt:lpstr>KULLANIM VE TİCARİ ŞEKLİ</vt:lpstr>
      <vt:lpstr>Sabırla dinlediğiniz için teşekkür ederim…    İ.Murat EBE-2022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-URFANIN SESİ ÖZDAL MATBAACILIK -</dc:creator>
  <cp:lastModifiedBy>Windows Kullanıcısı</cp:lastModifiedBy>
  <cp:revision>96</cp:revision>
  <dcterms:created xsi:type="dcterms:W3CDTF">2022-11-08T14:16:34Z</dcterms:created>
  <dcterms:modified xsi:type="dcterms:W3CDTF">2022-12-28T18:58:13Z</dcterms:modified>
</cp:coreProperties>
</file>