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73" r:id="rId4"/>
    <p:sldId id="274" r:id="rId5"/>
    <p:sldId id="275" r:id="rId6"/>
    <p:sldId id="280" r:id="rId7"/>
    <p:sldId id="279" r:id="rId8"/>
    <p:sldId id="278" r:id="rId9"/>
    <p:sldId id="277" r:id="rId10"/>
    <p:sldId id="282" r:id="rId11"/>
    <p:sldId id="283" r:id="rId12"/>
    <p:sldId id="281" r:id="rId13"/>
    <p:sldId id="284" r:id="rId14"/>
    <p:sldId id="285" r:id="rId15"/>
    <p:sldId id="286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01B5F2-034E-4F7B-AE64-C87654FCEE9C}">
          <p14:sldIdLst>
            <p14:sldId id="272"/>
            <p14:sldId id="257"/>
            <p14:sldId id="273"/>
            <p14:sldId id="274"/>
            <p14:sldId id="275"/>
            <p14:sldId id="280"/>
            <p14:sldId id="279"/>
            <p14:sldId id="278"/>
            <p14:sldId id="277"/>
            <p14:sldId id="282"/>
            <p14:sldId id="283"/>
            <p14:sldId id="281"/>
            <p14:sldId id="284"/>
            <p14:sldId id="285"/>
            <p14:sldId id="286"/>
          </p14:sldIdLst>
        </p14:section>
        <p14:section name="Untitled Section" id="{89ECD650-89FC-489D-95F8-AA5352F581E4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CC0066"/>
    <a:srgbClr val="FF0066"/>
    <a:srgbClr val="E6527C"/>
    <a:srgbClr val="E652D4"/>
    <a:srgbClr val="BE3C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E7C807-BC72-41D4-AE58-0B4E56FB99AE}" type="doc">
      <dgm:prSet loTypeId="urn:microsoft.com/office/officeart/2005/8/layout/cycle6" loCatId="relationship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en-US"/>
        </a:p>
      </dgm:t>
    </dgm:pt>
    <dgm:pt modelId="{3806DB82-05A6-4751-B3F7-2A04655C3CCB}">
      <dgm:prSet phldrT="[Metin]" custT="1"/>
      <dgm:spPr>
        <a:solidFill>
          <a:srgbClr val="E6527C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tr-TR" sz="2000" b="1" dirty="0">
              <a:solidFill>
                <a:schemeClr val="tx1"/>
              </a:solidFill>
            </a:rPr>
            <a:t>400 </a:t>
          </a:r>
          <a:r>
            <a:rPr lang="tr-TR" sz="2000" b="1" dirty="0" smtClean="0">
              <a:solidFill>
                <a:schemeClr val="tx1"/>
              </a:solidFill>
            </a:rPr>
            <a:t>Mcg L-Metil folat</a:t>
          </a:r>
          <a:endParaRPr lang="tr-TR" sz="2000" b="1" dirty="0">
            <a:solidFill>
              <a:schemeClr val="tx1"/>
            </a:solidFill>
          </a:endParaRPr>
        </a:p>
        <a:p>
          <a:r>
            <a:rPr lang="tr-TR" sz="2000" b="1" dirty="0">
              <a:solidFill>
                <a:schemeClr val="tx1"/>
              </a:solidFill>
            </a:rPr>
            <a:t>    </a:t>
          </a:r>
          <a:r>
            <a:rPr lang="tr-TR" sz="2000" b="1" dirty="0" smtClean="0">
              <a:solidFill>
                <a:schemeClr val="tx1"/>
              </a:solidFill>
            </a:rPr>
            <a:t>10 Mcg </a:t>
          </a:r>
          <a:r>
            <a:rPr lang="tr-TR" sz="2000" b="1" dirty="0">
              <a:solidFill>
                <a:schemeClr val="tx1"/>
              </a:solidFill>
            </a:rPr>
            <a:t>vitamin </a:t>
          </a:r>
          <a:r>
            <a:rPr lang="tr-TR" sz="2000" b="1" dirty="0" smtClean="0">
              <a:solidFill>
                <a:schemeClr val="tx1"/>
              </a:solidFill>
            </a:rPr>
            <a:t>B</a:t>
          </a:r>
          <a:r>
            <a:rPr lang="tr-TR" sz="2000" b="1" baseline="-25000" dirty="0" smtClean="0">
              <a:solidFill>
                <a:schemeClr val="tx1"/>
              </a:solidFill>
            </a:rPr>
            <a:t>12</a:t>
          </a:r>
        </a:p>
        <a:p>
          <a:r>
            <a:rPr lang="tr-TR" sz="2800" b="1" baseline="-25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150 Mcg İyot</a:t>
          </a:r>
        </a:p>
        <a:p>
          <a:r>
            <a:rPr lang="tr-TR" sz="2800" b="1" baseline="-25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5 Mg Vitamin B6</a:t>
          </a:r>
        </a:p>
        <a:p>
          <a:r>
            <a:rPr lang="tr-TR" sz="2800" b="1" baseline="-25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10 Mcg Vitamin D3</a:t>
          </a:r>
          <a:endParaRPr lang="en-US" sz="2800" b="1" baseline="-25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0BCDFF-EA88-4021-8F07-BB9500FACF51}" type="parTrans" cxnId="{FE9B041C-D8B6-4D27-93E1-2E83EB3E4A65}">
      <dgm:prSet/>
      <dgm:spPr/>
      <dgm:t>
        <a:bodyPr/>
        <a:lstStyle/>
        <a:p>
          <a:endParaRPr lang="en-US"/>
        </a:p>
      </dgm:t>
    </dgm:pt>
    <dgm:pt modelId="{19FBD5E9-B711-4257-82AC-A1DACD42449C}" type="sibTrans" cxnId="{FE9B041C-D8B6-4D27-93E1-2E83EB3E4A65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en-US"/>
        </a:p>
      </dgm:t>
    </dgm:pt>
    <dgm:pt modelId="{FA5D6586-87B8-4C73-A79C-E4CDF8D62BAC}">
      <dgm:prSet phldrT="[Metin]" custT="1"/>
      <dgm:spPr>
        <a:solidFill>
          <a:srgbClr val="E6527C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tr-TR" sz="2400" b="1" dirty="0">
              <a:solidFill>
                <a:schemeClr val="tx1"/>
              </a:solidFill>
            </a:rPr>
            <a:t>NTD’nin önlenmesi amacıyla</a:t>
          </a:r>
          <a:endParaRPr lang="en-US" sz="2400" b="1" dirty="0">
            <a:solidFill>
              <a:schemeClr val="tx1"/>
            </a:solidFill>
          </a:endParaRPr>
        </a:p>
      </dgm:t>
    </dgm:pt>
    <dgm:pt modelId="{CC5B1CB0-5B38-49CA-B688-1D1D175853BA}" type="parTrans" cxnId="{BC60AF2E-7972-46B8-A0A1-A8D3A17F66C1}">
      <dgm:prSet/>
      <dgm:spPr/>
      <dgm:t>
        <a:bodyPr/>
        <a:lstStyle/>
        <a:p>
          <a:endParaRPr lang="en-US"/>
        </a:p>
      </dgm:t>
    </dgm:pt>
    <dgm:pt modelId="{44106D9D-58AC-4F7F-A068-6906FDF16D2C}" type="sibTrans" cxnId="{BC60AF2E-7972-46B8-A0A1-A8D3A17F66C1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en-US"/>
        </a:p>
      </dgm:t>
    </dgm:pt>
    <dgm:pt modelId="{711E8E70-9CFC-4DF6-9853-6E11471953F2}">
      <dgm:prSet phldrT="[Metin]"/>
      <dgm:spPr>
        <a:solidFill>
          <a:srgbClr val="E6527C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buBlip>
              <a:blip xmlns:r="http://schemas.openxmlformats.org/officeDocument/2006/relationships" r:embed="rId1"/>
            </a:buBlip>
          </a:pPr>
          <a:r>
            <a:rPr lang="tr-TR" b="1" dirty="0" smtClean="0">
              <a:solidFill>
                <a:schemeClr val="tx1"/>
              </a:solidFill>
            </a:rPr>
            <a:t>30 </a:t>
          </a:r>
          <a:r>
            <a:rPr lang="tr-TR" b="1" dirty="0">
              <a:solidFill>
                <a:schemeClr val="tx1"/>
              </a:solidFill>
            </a:rPr>
            <a:t>tabletlik </a:t>
          </a:r>
          <a:br>
            <a:rPr lang="tr-TR" b="1" dirty="0">
              <a:solidFill>
                <a:schemeClr val="tx1"/>
              </a:solidFill>
            </a:rPr>
          </a:br>
          <a:r>
            <a:rPr lang="tr-TR" b="1" dirty="0" err="1">
              <a:solidFill>
                <a:schemeClr val="tx1"/>
              </a:solidFill>
            </a:rPr>
            <a:t>blister</a:t>
          </a:r>
          <a:r>
            <a:rPr lang="tr-TR" b="1" dirty="0">
              <a:solidFill>
                <a:schemeClr val="tx1"/>
              </a:solidFill>
            </a:rPr>
            <a:t> ambalajda</a:t>
          </a:r>
          <a:endParaRPr lang="en-US" b="1" dirty="0">
            <a:solidFill>
              <a:schemeClr val="tx1"/>
            </a:solidFill>
          </a:endParaRPr>
        </a:p>
      </dgm:t>
    </dgm:pt>
    <dgm:pt modelId="{2793061A-FB2F-48BF-A234-3258D97C413D}" type="parTrans" cxnId="{C62C95EE-E944-4BA5-BB36-4B7E2D6216F1}">
      <dgm:prSet/>
      <dgm:spPr/>
      <dgm:t>
        <a:bodyPr/>
        <a:lstStyle/>
        <a:p>
          <a:endParaRPr lang="en-US"/>
        </a:p>
      </dgm:t>
    </dgm:pt>
    <dgm:pt modelId="{930DAC92-FAC2-4A99-A250-9F187187B091}" type="sibTrans" cxnId="{C62C95EE-E944-4BA5-BB36-4B7E2D6216F1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en-US"/>
        </a:p>
      </dgm:t>
    </dgm:pt>
    <dgm:pt modelId="{6C4E5882-7EE1-44CF-9F72-1F2F6D6BE966}">
      <dgm:prSet phldrT="[Metin]" custT="1"/>
      <dgm:spPr>
        <a:solidFill>
          <a:srgbClr val="E6527C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tr-TR" sz="2400" b="1" dirty="0">
              <a:solidFill>
                <a:schemeClr val="tx1"/>
              </a:solidFill>
            </a:rPr>
            <a:t>Pozolojisi</a:t>
          </a:r>
          <a:r>
            <a:rPr lang="tr-TR" sz="2400" b="1" dirty="0"/>
            <a:t> </a:t>
          </a:r>
          <a:endParaRPr lang="tr-TR" sz="2400" b="1" dirty="0" smtClean="0"/>
        </a:p>
        <a:p>
          <a:r>
            <a:rPr lang="tr-TR" sz="2400" b="1" dirty="0" smtClean="0">
              <a:solidFill>
                <a:schemeClr val="tx1"/>
              </a:solidFill>
            </a:rPr>
            <a:t>günde </a:t>
          </a:r>
          <a:r>
            <a:rPr lang="tr-TR" sz="2400" b="1" dirty="0">
              <a:solidFill>
                <a:schemeClr val="tx1"/>
              </a:solidFill>
            </a:rPr>
            <a:t>1 </a:t>
          </a:r>
          <a:r>
            <a:rPr lang="tr-TR" sz="2400" b="1" dirty="0" err="1" smtClean="0">
              <a:solidFill>
                <a:schemeClr val="tx1"/>
              </a:solidFill>
            </a:rPr>
            <a:t>tb</a:t>
          </a:r>
          <a:endParaRPr lang="tr-TR" sz="2400" b="1" dirty="0">
            <a:solidFill>
              <a:schemeClr val="tx1"/>
            </a:solidFill>
          </a:endParaRPr>
        </a:p>
      </dgm:t>
    </dgm:pt>
    <dgm:pt modelId="{5E31F981-DF64-482A-A4B9-3593C8C26BB4}" type="parTrans" cxnId="{BC9E3587-2A30-46F5-818D-3827C6893AE9}">
      <dgm:prSet/>
      <dgm:spPr/>
      <dgm:t>
        <a:bodyPr/>
        <a:lstStyle/>
        <a:p>
          <a:endParaRPr lang="en-US"/>
        </a:p>
      </dgm:t>
    </dgm:pt>
    <dgm:pt modelId="{D6FC9358-0B4A-47F1-AED5-03ADF64C24CE}" type="sibTrans" cxnId="{BC9E3587-2A30-46F5-818D-3827C6893AE9}">
      <dgm:prSet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en-US"/>
        </a:p>
      </dgm:t>
    </dgm:pt>
    <dgm:pt modelId="{6FE1BED1-9950-43C9-9620-EBD3D78F8471}" type="pres">
      <dgm:prSet presAssocID="{C8E7C807-BC72-41D4-AE58-0B4E56FB99A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2ACEF47-F0B8-4904-ABFE-A91B02A4FE2C}" type="pres">
      <dgm:prSet presAssocID="{3806DB82-05A6-4751-B3F7-2A04655C3CCB}" presName="node" presStyleLbl="node1" presStyleIdx="0" presStyleCnt="4" custScaleX="223375" custScaleY="220259" custRadScaleRad="98040" custRadScaleInc="-339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876E68F-0F61-41D2-9450-6DDFC9BDA3B9}" type="pres">
      <dgm:prSet presAssocID="{3806DB82-05A6-4751-B3F7-2A04655C3CCB}" presName="spNod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B1A374B0-539F-4A5C-B2AA-7066616A6151}" type="pres">
      <dgm:prSet presAssocID="{19FBD5E9-B711-4257-82AC-A1DACD42449C}" presName="sibTrans" presStyleLbl="sibTrans1D1" presStyleIdx="0" presStyleCnt="4"/>
      <dgm:spPr/>
      <dgm:t>
        <a:bodyPr/>
        <a:lstStyle/>
        <a:p>
          <a:endParaRPr lang="tr-TR"/>
        </a:p>
      </dgm:t>
    </dgm:pt>
    <dgm:pt modelId="{FEE194A9-5A8D-4B34-AD45-300CB1EE2623}" type="pres">
      <dgm:prSet presAssocID="{FA5D6586-87B8-4C73-A79C-E4CDF8D62BAC}" presName="node" presStyleLbl="node1" presStyleIdx="1" presStyleCnt="4" custScaleX="145601" custScaleY="9332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6E07E2A-D0E2-4769-9583-407D5EC195DC}" type="pres">
      <dgm:prSet presAssocID="{FA5D6586-87B8-4C73-A79C-E4CDF8D62BAC}" presName="spNod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BE129C38-7E37-4F5A-B593-CE5BEC9631C6}" type="pres">
      <dgm:prSet presAssocID="{44106D9D-58AC-4F7F-A068-6906FDF16D2C}" presName="sibTrans" presStyleLbl="sibTrans1D1" presStyleIdx="1" presStyleCnt="4"/>
      <dgm:spPr/>
      <dgm:t>
        <a:bodyPr/>
        <a:lstStyle/>
        <a:p>
          <a:endParaRPr lang="tr-TR"/>
        </a:p>
      </dgm:t>
    </dgm:pt>
    <dgm:pt modelId="{1B48C87C-4026-4C09-BE4A-B6420A6595AD}" type="pres">
      <dgm:prSet presAssocID="{711E8E70-9CFC-4DF6-9853-6E11471953F2}" presName="node" presStyleLbl="node1" presStyleIdx="2" presStyleCnt="4" custScaleX="128871" custScaleY="945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CB8AFF1-C781-411D-A8C3-43F4B270C1F2}" type="pres">
      <dgm:prSet presAssocID="{711E8E70-9CFC-4DF6-9853-6E11471953F2}" presName="spNod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F9F9E1E0-1A29-4C24-AD45-11D75364C0A5}" type="pres">
      <dgm:prSet presAssocID="{930DAC92-FAC2-4A99-A250-9F187187B091}" presName="sibTrans" presStyleLbl="sibTrans1D1" presStyleIdx="2" presStyleCnt="4"/>
      <dgm:spPr/>
      <dgm:t>
        <a:bodyPr/>
        <a:lstStyle/>
        <a:p>
          <a:endParaRPr lang="tr-TR"/>
        </a:p>
      </dgm:t>
    </dgm:pt>
    <dgm:pt modelId="{D8675777-44D2-46CD-8669-4DD756A793D2}" type="pres">
      <dgm:prSet presAssocID="{6C4E5882-7EE1-44CF-9F72-1F2F6D6BE966}" presName="node" presStyleLbl="node1" presStyleIdx="3" presStyleCnt="4" custScaleX="124438" custScaleY="77364" custRadScaleRad="95086" custRadScaleInc="519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6C57819-2533-4F82-B4EF-DA07F85BF968}" type="pres">
      <dgm:prSet presAssocID="{6C4E5882-7EE1-44CF-9F72-1F2F6D6BE966}" presName="spNod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0D73FF7-3434-4BA6-8964-B3EBBF338150}" type="pres">
      <dgm:prSet presAssocID="{D6FC9358-0B4A-47F1-AED5-03ADF64C24CE}" presName="sibTrans" presStyleLbl="sibTrans1D1" presStyleIdx="3" presStyleCnt="4"/>
      <dgm:spPr/>
      <dgm:t>
        <a:bodyPr/>
        <a:lstStyle/>
        <a:p>
          <a:endParaRPr lang="tr-TR"/>
        </a:p>
      </dgm:t>
    </dgm:pt>
  </dgm:ptLst>
  <dgm:cxnLst>
    <dgm:cxn modelId="{B07CA6D7-0873-41EF-86EF-F90E671E777E}" type="presOf" srcId="{3806DB82-05A6-4751-B3F7-2A04655C3CCB}" destId="{C2ACEF47-F0B8-4904-ABFE-A91B02A4FE2C}" srcOrd="0" destOrd="0" presId="urn:microsoft.com/office/officeart/2005/8/layout/cycle6"/>
    <dgm:cxn modelId="{8AC84BF5-8F1A-46B0-A1FF-DD95CAC27349}" type="presOf" srcId="{930DAC92-FAC2-4A99-A250-9F187187B091}" destId="{F9F9E1E0-1A29-4C24-AD45-11D75364C0A5}" srcOrd="0" destOrd="0" presId="urn:microsoft.com/office/officeart/2005/8/layout/cycle6"/>
    <dgm:cxn modelId="{B4832F4B-46DA-4631-B8E2-76066789C16A}" type="presOf" srcId="{711E8E70-9CFC-4DF6-9853-6E11471953F2}" destId="{1B48C87C-4026-4C09-BE4A-B6420A6595AD}" srcOrd="0" destOrd="0" presId="urn:microsoft.com/office/officeart/2005/8/layout/cycle6"/>
    <dgm:cxn modelId="{3CA81E36-11E1-4FE4-B75F-CC459927CD3C}" type="presOf" srcId="{6C4E5882-7EE1-44CF-9F72-1F2F6D6BE966}" destId="{D8675777-44D2-46CD-8669-4DD756A793D2}" srcOrd="0" destOrd="0" presId="urn:microsoft.com/office/officeart/2005/8/layout/cycle6"/>
    <dgm:cxn modelId="{7819879C-0C1F-4107-A243-C7E5D6838AF3}" type="presOf" srcId="{44106D9D-58AC-4F7F-A068-6906FDF16D2C}" destId="{BE129C38-7E37-4F5A-B593-CE5BEC9631C6}" srcOrd="0" destOrd="0" presId="urn:microsoft.com/office/officeart/2005/8/layout/cycle6"/>
    <dgm:cxn modelId="{7008FD8B-00B0-4FF7-A841-368CA00B8BC3}" type="presOf" srcId="{C8E7C807-BC72-41D4-AE58-0B4E56FB99AE}" destId="{6FE1BED1-9950-43C9-9620-EBD3D78F8471}" srcOrd="0" destOrd="0" presId="urn:microsoft.com/office/officeart/2005/8/layout/cycle6"/>
    <dgm:cxn modelId="{41B2C32B-87E9-4406-A057-A0C088253340}" type="presOf" srcId="{D6FC9358-0B4A-47F1-AED5-03ADF64C24CE}" destId="{40D73FF7-3434-4BA6-8964-B3EBBF338150}" srcOrd="0" destOrd="0" presId="urn:microsoft.com/office/officeart/2005/8/layout/cycle6"/>
    <dgm:cxn modelId="{CAF2D3B8-4F53-4907-9FE6-B4BBF00266C9}" type="presOf" srcId="{FA5D6586-87B8-4C73-A79C-E4CDF8D62BAC}" destId="{FEE194A9-5A8D-4B34-AD45-300CB1EE2623}" srcOrd="0" destOrd="0" presId="urn:microsoft.com/office/officeart/2005/8/layout/cycle6"/>
    <dgm:cxn modelId="{BC9E3587-2A30-46F5-818D-3827C6893AE9}" srcId="{C8E7C807-BC72-41D4-AE58-0B4E56FB99AE}" destId="{6C4E5882-7EE1-44CF-9F72-1F2F6D6BE966}" srcOrd="3" destOrd="0" parTransId="{5E31F981-DF64-482A-A4B9-3593C8C26BB4}" sibTransId="{D6FC9358-0B4A-47F1-AED5-03ADF64C24CE}"/>
    <dgm:cxn modelId="{FE9B041C-D8B6-4D27-93E1-2E83EB3E4A65}" srcId="{C8E7C807-BC72-41D4-AE58-0B4E56FB99AE}" destId="{3806DB82-05A6-4751-B3F7-2A04655C3CCB}" srcOrd="0" destOrd="0" parTransId="{2B0BCDFF-EA88-4021-8F07-BB9500FACF51}" sibTransId="{19FBD5E9-B711-4257-82AC-A1DACD42449C}"/>
    <dgm:cxn modelId="{C62C95EE-E944-4BA5-BB36-4B7E2D6216F1}" srcId="{C8E7C807-BC72-41D4-AE58-0B4E56FB99AE}" destId="{711E8E70-9CFC-4DF6-9853-6E11471953F2}" srcOrd="2" destOrd="0" parTransId="{2793061A-FB2F-48BF-A234-3258D97C413D}" sibTransId="{930DAC92-FAC2-4A99-A250-9F187187B091}"/>
    <dgm:cxn modelId="{BC60AF2E-7972-46B8-A0A1-A8D3A17F66C1}" srcId="{C8E7C807-BC72-41D4-AE58-0B4E56FB99AE}" destId="{FA5D6586-87B8-4C73-A79C-E4CDF8D62BAC}" srcOrd="1" destOrd="0" parTransId="{CC5B1CB0-5B38-49CA-B688-1D1D175853BA}" sibTransId="{44106D9D-58AC-4F7F-A068-6906FDF16D2C}"/>
    <dgm:cxn modelId="{16F44065-4AB5-4347-8743-7CFE87F8EF47}" type="presOf" srcId="{19FBD5E9-B711-4257-82AC-A1DACD42449C}" destId="{B1A374B0-539F-4A5C-B2AA-7066616A6151}" srcOrd="0" destOrd="0" presId="urn:microsoft.com/office/officeart/2005/8/layout/cycle6"/>
    <dgm:cxn modelId="{E7E5B187-0812-405C-934E-2BAFB4C12149}" type="presParOf" srcId="{6FE1BED1-9950-43C9-9620-EBD3D78F8471}" destId="{C2ACEF47-F0B8-4904-ABFE-A91B02A4FE2C}" srcOrd="0" destOrd="0" presId="urn:microsoft.com/office/officeart/2005/8/layout/cycle6"/>
    <dgm:cxn modelId="{E550084F-2E4C-41BD-ABEC-FE741A4F7235}" type="presParOf" srcId="{6FE1BED1-9950-43C9-9620-EBD3D78F8471}" destId="{8876E68F-0F61-41D2-9450-6DDFC9BDA3B9}" srcOrd="1" destOrd="0" presId="urn:microsoft.com/office/officeart/2005/8/layout/cycle6"/>
    <dgm:cxn modelId="{B29336B4-B879-4E61-9DB1-CDED5D68EDE4}" type="presParOf" srcId="{6FE1BED1-9950-43C9-9620-EBD3D78F8471}" destId="{B1A374B0-539F-4A5C-B2AA-7066616A6151}" srcOrd="2" destOrd="0" presId="urn:microsoft.com/office/officeart/2005/8/layout/cycle6"/>
    <dgm:cxn modelId="{4372A4EE-0E05-4ABF-80EE-FBEE913A45B9}" type="presParOf" srcId="{6FE1BED1-9950-43C9-9620-EBD3D78F8471}" destId="{FEE194A9-5A8D-4B34-AD45-300CB1EE2623}" srcOrd="3" destOrd="0" presId="urn:microsoft.com/office/officeart/2005/8/layout/cycle6"/>
    <dgm:cxn modelId="{BBF299A4-1F7B-427E-A356-561EFA49EA6E}" type="presParOf" srcId="{6FE1BED1-9950-43C9-9620-EBD3D78F8471}" destId="{96E07E2A-D0E2-4769-9583-407D5EC195DC}" srcOrd="4" destOrd="0" presId="urn:microsoft.com/office/officeart/2005/8/layout/cycle6"/>
    <dgm:cxn modelId="{4A27E33E-6EE5-42DA-B6CE-6F4B9075A9BA}" type="presParOf" srcId="{6FE1BED1-9950-43C9-9620-EBD3D78F8471}" destId="{BE129C38-7E37-4F5A-B593-CE5BEC9631C6}" srcOrd="5" destOrd="0" presId="urn:microsoft.com/office/officeart/2005/8/layout/cycle6"/>
    <dgm:cxn modelId="{1D9C757A-BC21-4D96-9BEF-59628EC15D9C}" type="presParOf" srcId="{6FE1BED1-9950-43C9-9620-EBD3D78F8471}" destId="{1B48C87C-4026-4C09-BE4A-B6420A6595AD}" srcOrd="6" destOrd="0" presId="urn:microsoft.com/office/officeart/2005/8/layout/cycle6"/>
    <dgm:cxn modelId="{EC621B60-524E-4955-8016-D18B133FCDDE}" type="presParOf" srcId="{6FE1BED1-9950-43C9-9620-EBD3D78F8471}" destId="{CCB8AFF1-C781-411D-A8C3-43F4B270C1F2}" srcOrd="7" destOrd="0" presId="urn:microsoft.com/office/officeart/2005/8/layout/cycle6"/>
    <dgm:cxn modelId="{ECB8F646-F65E-47DF-85B1-01DF7E8A5DAF}" type="presParOf" srcId="{6FE1BED1-9950-43C9-9620-EBD3D78F8471}" destId="{F9F9E1E0-1A29-4C24-AD45-11D75364C0A5}" srcOrd="8" destOrd="0" presId="urn:microsoft.com/office/officeart/2005/8/layout/cycle6"/>
    <dgm:cxn modelId="{1F613853-4BF6-4161-B4CE-D5F2E45ADB98}" type="presParOf" srcId="{6FE1BED1-9950-43C9-9620-EBD3D78F8471}" destId="{D8675777-44D2-46CD-8669-4DD756A793D2}" srcOrd="9" destOrd="0" presId="urn:microsoft.com/office/officeart/2005/8/layout/cycle6"/>
    <dgm:cxn modelId="{D699C9EC-F717-4A88-A0EE-DC5325F68599}" type="presParOf" srcId="{6FE1BED1-9950-43C9-9620-EBD3D78F8471}" destId="{E6C57819-2533-4F82-B4EF-DA07F85BF968}" srcOrd="10" destOrd="0" presId="urn:microsoft.com/office/officeart/2005/8/layout/cycle6"/>
    <dgm:cxn modelId="{936DE267-5DF5-4E4A-A7F2-58D2E201DB98}" type="presParOf" srcId="{6FE1BED1-9950-43C9-9620-EBD3D78F8471}" destId="{40D73FF7-3434-4BA6-8964-B3EBBF338150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CEF47-F0B8-4904-ABFE-A91B02A4FE2C}">
      <dsp:nvSpPr>
        <dsp:cNvPr id="0" name=""/>
        <dsp:cNvSpPr/>
      </dsp:nvSpPr>
      <dsp:spPr>
        <a:xfrm>
          <a:off x="987592" y="-278857"/>
          <a:ext cx="3802963" cy="2437444"/>
        </a:xfrm>
        <a:prstGeom prst="roundRect">
          <a:avLst/>
        </a:prstGeom>
        <a:solidFill>
          <a:srgbClr val="E6527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>
              <a:solidFill>
                <a:schemeClr val="tx1"/>
              </a:solidFill>
            </a:rPr>
            <a:t>400 </a:t>
          </a:r>
          <a:r>
            <a:rPr lang="tr-TR" sz="2000" b="1" kern="1200" dirty="0" smtClean="0">
              <a:solidFill>
                <a:schemeClr val="tx1"/>
              </a:solidFill>
            </a:rPr>
            <a:t>Mcg L-Metil folat</a:t>
          </a:r>
          <a:endParaRPr lang="tr-TR" sz="2000" b="1" kern="1200" dirty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>
              <a:solidFill>
                <a:schemeClr val="tx1"/>
              </a:solidFill>
            </a:rPr>
            <a:t>    </a:t>
          </a:r>
          <a:r>
            <a:rPr lang="tr-TR" sz="2000" b="1" kern="1200" dirty="0" smtClean="0">
              <a:solidFill>
                <a:schemeClr val="tx1"/>
              </a:solidFill>
            </a:rPr>
            <a:t>10 Mcg </a:t>
          </a:r>
          <a:r>
            <a:rPr lang="tr-TR" sz="2000" b="1" kern="1200" dirty="0">
              <a:solidFill>
                <a:schemeClr val="tx1"/>
              </a:solidFill>
            </a:rPr>
            <a:t>vitamin </a:t>
          </a:r>
          <a:r>
            <a:rPr lang="tr-TR" sz="2000" b="1" kern="1200" dirty="0" smtClean="0">
              <a:solidFill>
                <a:schemeClr val="tx1"/>
              </a:solidFill>
            </a:rPr>
            <a:t>B</a:t>
          </a:r>
          <a:r>
            <a:rPr lang="tr-TR" sz="2000" b="1" kern="1200" baseline="-25000" dirty="0" smtClean="0">
              <a:solidFill>
                <a:schemeClr val="tx1"/>
              </a:solidFill>
            </a:rPr>
            <a:t>12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baseline="-25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150 Mcg İyot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baseline="-25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5 Mg Vitamin B6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baseline="-25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10 Mcg Vitamin D3</a:t>
          </a:r>
          <a:endParaRPr lang="en-US" sz="2800" b="1" kern="1200" baseline="-25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06578" y="-159871"/>
        <a:ext cx="3564991" cy="2199472"/>
      </dsp:txXfrm>
    </dsp:sp>
    <dsp:sp modelId="{B1A374B0-539F-4A5C-B2AA-7066616A6151}">
      <dsp:nvSpPr>
        <dsp:cNvPr id="0" name=""/>
        <dsp:cNvSpPr/>
      </dsp:nvSpPr>
      <dsp:spPr>
        <a:xfrm>
          <a:off x="1086807" y="1675180"/>
          <a:ext cx="3657136" cy="3657136"/>
        </a:xfrm>
        <a:custGeom>
          <a:avLst/>
          <a:gdLst/>
          <a:ahLst/>
          <a:cxnLst/>
          <a:rect l="0" t="0" r="0" b="0"/>
          <a:pathLst>
            <a:path>
              <a:moveTo>
                <a:pt x="3067804" y="483966"/>
              </a:moveTo>
              <a:arcTo wR="1828568" hR="1828568" stAng="18759891" swAng="152316"/>
            </a:path>
          </a:pathLst>
        </a:custGeom>
        <a:noFill/>
        <a:ln w="6350" cap="flat" cmpd="sng" algn="ctr">
          <a:solidFill>
            <a:schemeClr val="accent4">
              <a:shade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E194A9-5A8D-4B34-AD45-300CB1EE2623}">
      <dsp:nvSpPr>
        <dsp:cNvPr id="0" name=""/>
        <dsp:cNvSpPr/>
      </dsp:nvSpPr>
      <dsp:spPr>
        <a:xfrm>
          <a:off x="3510051" y="2215941"/>
          <a:ext cx="2478859" cy="1032736"/>
        </a:xfrm>
        <a:prstGeom prst="roundRect">
          <a:avLst/>
        </a:prstGeom>
        <a:solidFill>
          <a:srgbClr val="E6527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>
              <a:solidFill>
                <a:schemeClr val="tx1"/>
              </a:solidFill>
            </a:rPr>
            <a:t>NTD’nin önlenmesi amacıyla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3560465" y="2266355"/>
        <a:ext cx="2378031" cy="931908"/>
      </dsp:txXfrm>
    </dsp:sp>
    <dsp:sp modelId="{BE129C38-7E37-4F5A-B593-CE5BEC9631C6}">
      <dsp:nvSpPr>
        <dsp:cNvPr id="0" name=""/>
        <dsp:cNvSpPr/>
      </dsp:nvSpPr>
      <dsp:spPr>
        <a:xfrm>
          <a:off x="1092344" y="903741"/>
          <a:ext cx="3657136" cy="3657136"/>
        </a:xfrm>
        <a:custGeom>
          <a:avLst/>
          <a:gdLst/>
          <a:ahLst/>
          <a:cxnLst/>
          <a:rect l="0" t="0" r="0" b="0"/>
          <a:pathLst>
            <a:path>
              <a:moveTo>
                <a:pt x="3579425" y="2355980"/>
              </a:moveTo>
              <a:arcTo wR="1828568" hR="1828568" stAng="1005836" swAng="2160601"/>
            </a:path>
          </a:pathLst>
        </a:custGeom>
        <a:noFill/>
        <a:ln w="6350" cap="flat" cmpd="sng" algn="ctr">
          <a:solidFill>
            <a:schemeClr val="accent4">
              <a:shade val="90000"/>
              <a:hueOff val="-317084"/>
              <a:satOff val="0"/>
              <a:lumOff val="1951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8C87C-4026-4C09-BE4A-B6420A6595AD}">
      <dsp:nvSpPr>
        <dsp:cNvPr id="0" name=""/>
        <dsp:cNvSpPr/>
      </dsp:nvSpPr>
      <dsp:spPr>
        <a:xfrm>
          <a:off x="1823897" y="4037942"/>
          <a:ext cx="2194031" cy="1045872"/>
        </a:xfrm>
        <a:prstGeom prst="roundRect">
          <a:avLst/>
        </a:prstGeom>
        <a:solidFill>
          <a:srgbClr val="E6527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Blip>
              <a:blip xmlns:r="http://schemas.openxmlformats.org/officeDocument/2006/relationships" r:embed="rId1"/>
            </a:buBlip>
          </a:pPr>
          <a:r>
            <a:rPr lang="tr-TR" sz="2100" b="1" kern="1200" dirty="0" smtClean="0">
              <a:solidFill>
                <a:schemeClr val="tx1"/>
              </a:solidFill>
            </a:rPr>
            <a:t>30 </a:t>
          </a:r>
          <a:r>
            <a:rPr lang="tr-TR" sz="2100" b="1" kern="1200" dirty="0">
              <a:solidFill>
                <a:schemeClr val="tx1"/>
              </a:solidFill>
            </a:rPr>
            <a:t>tabletlik </a:t>
          </a:r>
          <a:br>
            <a:rPr lang="tr-TR" sz="2100" b="1" kern="1200" dirty="0">
              <a:solidFill>
                <a:schemeClr val="tx1"/>
              </a:solidFill>
            </a:rPr>
          </a:br>
          <a:r>
            <a:rPr lang="tr-TR" sz="2100" b="1" kern="1200" dirty="0" err="1">
              <a:solidFill>
                <a:schemeClr val="tx1"/>
              </a:solidFill>
            </a:rPr>
            <a:t>blister</a:t>
          </a:r>
          <a:r>
            <a:rPr lang="tr-TR" sz="2100" b="1" kern="1200" dirty="0">
              <a:solidFill>
                <a:schemeClr val="tx1"/>
              </a:solidFill>
            </a:rPr>
            <a:t> ambalajda</a:t>
          </a:r>
          <a:endParaRPr lang="en-US" sz="2100" b="1" kern="1200" dirty="0">
            <a:solidFill>
              <a:schemeClr val="tx1"/>
            </a:solidFill>
          </a:endParaRPr>
        </a:p>
      </dsp:txBody>
      <dsp:txXfrm>
        <a:off x="1874952" y="4088997"/>
        <a:ext cx="2091921" cy="943762"/>
      </dsp:txXfrm>
    </dsp:sp>
    <dsp:sp modelId="{F9F9E1E0-1A29-4C24-AD45-11D75364C0A5}">
      <dsp:nvSpPr>
        <dsp:cNvPr id="0" name=""/>
        <dsp:cNvSpPr/>
      </dsp:nvSpPr>
      <dsp:spPr>
        <a:xfrm>
          <a:off x="1200817" y="991750"/>
          <a:ext cx="3657136" cy="3657136"/>
        </a:xfrm>
        <a:custGeom>
          <a:avLst/>
          <a:gdLst/>
          <a:ahLst/>
          <a:cxnLst/>
          <a:rect l="0" t="0" r="0" b="0"/>
          <a:pathLst>
            <a:path>
              <a:moveTo>
                <a:pt x="613804" y="3195320"/>
              </a:moveTo>
              <a:arcTo wR="1828568" hR="1828568" stAng="7897833" swAng="2326138"/>
            </a:path>
          </a:pathLst>
        </a:custGeom>
        <a:noFill/>
        <a:ln w="6350" cap="flat" cmpd="sng" algn="ctr">
          <a:solidFill>
            <a:schemeClr val="accent4">
              <a:shade val="90000"/>
              <a:hueOff val="-634168"/>
              <a:satOff val="0"/>
              <a:lumOff val="3903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675777-44D2-46CD-8669-4DD756A793D2}">
      <dsp:nvSpPr>
        <dsp:cNvPr id="0" name=""/>
        <dsp:cNvSpPr/>
      </dsp:nvSpPr>
      <dsp:spPr>
        <a:xfrm>
          <a:off x="123563" y="2256947"/>
          <a:ext cx="2118559" cy="856130"/>
        </a:xfrm>
        <a:prstGeom prst="roundRect">
          <a:avLst/>
        </a:prstGeom>
        <a:solidFill>
          <a:srgbClr val="E6527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>
              <a:solidFill>
                <a:schemeClr val="tx1"/>
              </a:solidFill>
            </a:rPr>
            <a:t>Pozolojisi</a:t>
          </a:r>
          <a:r>
            <a:rPr lang="tr-TR" sz="2400" b="1" kern="1200" dirty="0"/>
            <a:t> </a:t>
          </a:r>
          <a:endParaRPr lang="tr-TR" sz="2400" b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günde </a:t>
          </a:r>
          <a:r>
            <a:rPr lang="tr-TR" sz="2400" b="1" kern="1200" dirty="0">
              <a:solidFill>
                <a:schemeClr val="tx1"/>
              </a:solidFill>
            </a:rPr>
            <a:t>1 </a:t>
          </a:r>
          <a:r>
            <a:rPr lang="tr-TR" sz="2400" b="1" kern="1200" dirty="0" err="1" smtClean="0">
              <a:solidFill>
                <a:schemeClr val="tx1"/>
              </a:solidFill>
            </a:rPr>
            <a:t>tb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165356" y="2298740"/>
        <a:ext cx="2034973" cy="772544"/>
      </dsp:txXfrm>
    </dsp:sp>
    <dsp:sp modelId="{40D73FF7-3434-4BA6-8964-B3EBBF338150}">
      <dsp:nvSpPr>
        <dsp:cNvPr id="0" name=""/>
        <dsp:cNvSpPr/>
      </dsp:nvSpPr>
      <dsp:spPr>
        <a:xfrm>
          <a:off x="1127442" y="1656626"/>
          <a:ext cx="3657136" cy="3657136"/>
        </a:xfrm>
        <a:custGeom>
          <a:avLst/>
          <a:gdLst/>
          <a:ahLst/>
          <a:cxnLst/>
          <a:rect l="0" t="0" r="0" b="0"/>
          <a:pathLst>
            <a:path>
              <a:moveTo>
                <a:pt x="474845" y="599302"/>
              </a:moveTo>
              <a:arcTo wR="1828568" hR="1828568" stAng="13334486" swAng="253506"/>
            </a:path>
          </a:pathLst>
        </a:custGeom>
        <a:noFill/>
        <a:ln w="6350" cap="flat" cmpd="sng" algn="ctr">
          <a:solidFill>
            <a:schemeClr val="accent4">
              <a:shade val="90000"/>
              <a:hueOff val="-317084"/>
              <a:satOff val="0"/>
              <a:lumOff val="1951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818B7-4B5E-66F2-110E-BFA9DC628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317A23-404A-962F-8F42-0E20A9686A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B91821-395B-EE0E-F84C-A2E423D1A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8011-75EA-487E-9363-7D0219C3DBCE}" type="datetimeFigureOut">
              <a:rPr lang="tr-TR" smtClean="0"/>
              <a:t>20.12.2022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6641E-2B96-C556-402F-8879D9F27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C7F93-C7CA-761D-80A2-798FFE17F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A31E-8D0E-41CB-B6F8-0B3435174C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8104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080FA-6750-6C72-28AF-423278876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534CD2-DF40-1297-15DA-A001621D2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D720F-3A55-709F-004F-2DBB56EB7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8011-75EA-487E-9363-7D0219C3DBCE}" type="datetimeFigureOut">
              <a:rPr lang="tr-TR" smtClean="0"/>
              <a:t>20.12.2022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85DE2-6450-4C41-C42F-34D601695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1362D-9C8C-AE61-50C5-90540A4BE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A31E-8D0E-41CB-B6F8-0B3435174C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379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A54D80-9DEC-D45B-814E-2D6ACEFD2D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420BD-E0A3-AAB5-FF44-DF1B35A435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90CAB-78B4-DE50-A23C-B72E33E5E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8011-75EA-487E-9363-7D0219C3DBCE}" type="datetimeFigureOut">
              <a:rPr lang="tr-TR" smtClean="0"/>
              <a:t>20.12.2022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50F21-9A22-8C88-5DD2-F1C323311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8DE08-E337-98F3-F766-85B6D5306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A31E-8D0E-41CB-B6F8-0B3435174C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81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C83FB-5226-13A0-0906-AD4EEA2F4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620F3-D1BE-1A37-9215-C18188FBB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880D8-E80A-9222-7119-BA411D5D3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8011-75EA-487E-9363-7D0219C3DBCE}" type="datetimeFigureOut">
              <a:rPr lang="tr-TR" smtClean="0"/>
              <a:t>20.12.2022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ECBAF-E7EE-34E0-8D89-83839DAF3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6767B-FDE0-89B0-93FE-33C442899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A31E-8D0E-41CB-B6F8-0B3435174C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049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F61DC-1D75-646C-AEB4-EF0782DFA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5EE4B-B0B7-92E6-48FC-F0D80DC9E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87539-7B64-D6A6-5173-15D8673F0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8011-75EA-487E-9363-7D0219C3DBCE}" type="datetimeFigureOut">
              <a:rPr lang="tr-TR" smtClean="0"/>
              <a:t>20.12.2022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F994A-0257-CC81-66F8-B5DA81B40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B5EA0-D8CE-7DD1-5590-AC0103800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A31E-8D0E-41CB-B6F8-0B3435174C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467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0FF8F-857F-64DB-63BC-F2EDEF444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1133A-D645-7EA8-F299-954086D4A2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E8B84A-174D-7506-DB47-ED6682541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9E078C-EEB4-B872-E235-8BE272397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8011-75EA-487E-9363-7D0219C3DBCE}" type="datetimeFigureOut">
              <a:rPr lang="tr-TR" smtClean="0"/>
              <a:t>20.12.2022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5B617D-B02A-A406-7C33-2E1E8C8D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F32E9-FDAA-63CD-F00A-151287F1C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A31E-8D0E-41CB-B6F8-0B3435174C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302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062B8-D427-946D-3756-915FBC241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B8A789-A3D1-AA9C-EE45-0310642B4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AC573-33D5-8BB3-E3A8-3E6B3B1CD7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FD9767-AB55-B72A-C6D2-B287C6E2D4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C22C71-AD6C-A6CA-1A24-FA955CA34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961728-9F1D-674E-F0B7-D0CF18E5B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8011-75EA-487E-9363-7D0219C3DBCE}" type="datetimeFigureOut">
              <a:rPr lang="tr-TR" smtClean="0"/>
              <a:t>20.12.2022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7CFB1B-E40F-4FC9-18F4-2BFB1EE9B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B9332A-BB6C-96F1-7661-DD1033039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A31E-8D0E-41CB-B6F8-0B3435174C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3598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14DAD-EE80-20A4-EDCD-66D32246F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7D6890-1D6F-F360-A0AA-1FB6AF019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8011-75EA-487E-9363-7D0219C3DBCE}" type="datetimeFigureOut">
              <a:rPr lang="tr-TR" smtClean="0"/>
              <a:t>20.12.2022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0E67CC-35CB-7047-58B1-66A3AA465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4D9158-CE25-E093-D9D5-7CD1D932D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A31E-8D0E-41CB-B6F8-0B3435174C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72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E1D8D3-3D38-6274-873E-B9489C48C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8011-75EA-487E-9363-7D0219C3DBCE}" type="datetimeFigureOut">
              <a:rPr lang="tr-TR" smtClean="0"/>
              <a:t>20.12.2022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F6C82D-6F06-050A-9088-7CA6B9C82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50363F-8A53-8200-D0B9-9B9EAF4D2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A31E-8D0E-41CB-B6F8-0B3435174C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20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6A234-F821-C911-6376-541A4E8D8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845F2-37BF-006E-1263-ECDB47254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4E012E-0701-DDE8-55E9-CE51F6860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50173-5469-2CD0-73BD-77529A93B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8011-75EA-487E-9363-7D0219C3DBCE}" type="datetimeFigureOut">
              <a:rPr lang="tr-TR" smtClean="0"/>
              <a:t>20.12.2022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9DC8FB-A621-B67C-A082-A37BC799F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38A3CB-1859-9B2A-3BA8-F0A522808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A31E-8D0E-41CB-B6F8-0B3435174C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7564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FC98-3960-8680-2D23-C4BE5977D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CA9251-718C-E022-2A94-B90CCC5D13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A5790D-EE31-D50C-7D07-C83C3A95C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0D2E9-36A0-88F7-9230-E9568B55B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8011-75EA-487E-9363-7D0219C3DBCE}" type="datetimeFigureOut">
              <a:rPr lang="tr-TR" smtClean="0"/>
              <a:t>20.12.2022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8175D-1429-3787-F8D3-C54E2A85B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0A683F-FF90-5EFD-E96B-6F6194592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A31E-8D0E-41CB-B6F8-0B3435174C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6288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E4068A-AD12-6CB9-D75B-9C7C852F7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20A64-3F3F-F96D-3FE8-2EEDAD6F3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B58D1-BC3D-0BCD-D89D-2E772AA0F4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F8011-75EA-487E-9363-7D0219C3DBCE}" type="datetimeFigureOut">
              <a:rPr lang="tr-TR" smtClean="0"/>
              <a:t>20.12.2022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32180-9497-B006-BADD-39450F9E44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AEFBD-71FD-0A18-8E0A-CC0824FA4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4A31E-8D0E-41CB-B6F8-0B3435174C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7518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jpe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jpe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/>
          <p:cNvSpPr>
            <a:spLocks noGrp="1"/>
          </p:cNvSpPr>
          <p:nvPr>
            <p:ph type="title"/>
          </p:nvPr>
        </p:nvSpPr>
        <p:spPr>
          <a:xfrm>
            <a:off x="3291840" y="1280160"/>
            <a:ext cx="6727537" cy="1085109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tr-TR" b="1" dirty="0" smtClean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OXFOLL 30 TB.</a:t>
            </a:r>
            <a:endParaRPr lang="tr-TR" b="1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47BE601-E296-C6EC-4125-699CC2760CAB}"/>
              </a:ext>
            </a:extLst>
          </p:cNvPr>
          <p:cNvSpPr txBox="1">
            <a:spLocks/>
          </p:cNvSpPr>
          <p:nvPr/>
        </p:nvSpPr>
        <p:spPr>
          <a:xfrm>
            <a:off x="1524000" y="458917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9CF47FE-52A2-39CB-47D0-668ABEC1D9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770" y="339423"/>
            <a:ext cx="1048514" cy="810770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017" y="3200401"/>
            <a:ext cx="3709852" cy="3175166"/>
          </a:xfrm>
          <a:prstGeom prst="rect">
            <a:avLst/>
          </a:prstGeom>
        </p:spPr>
      </p:pic>
      <p:sp>
        <p:nvSpPr>
          <p:cNvPr id="9" name="Dikdörtgen 8"/>
          <p:cNvSpPr/>
          <p:nvPr/>
        </p:nvSpPr>
        <p:spPr>
          <a:xfrm>
            <a:off x="4767943" y="3592286"/>
            <a:ext cx="44544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ÜRÜN </a:t>
            </a:r>
            <a:r>
              <a:rPr lang="tr-TR" sz="2800" b="1" dirty="0" smtClean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KÜNYESİ</a:t>
            </a:r>
          </a:p>
          <a:p>
            <a:pPr algn="ctr"/>
            <a:r>
              <a:rPr lang="tr-TR" sz="2800" b="1" dirty="0" smtClean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en-US" sz="2800" b="1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377" y="0"/>
            <a:ext cx="2172623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2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0D46C42-E5CB-2601-1E2F-BBDC7DCE4753}"/>
              </a:ext>
            </a:extLst>
          </p:cNvPr>
          <p:cNvSpPr txBox="1">
            <a:spLocks/>
          </p:cNvSpPr>
          <p:nvPr/>
        </p:nvSpPr>
        <p:spPr>
          <a:xfrm>
            <a:off x="1524000" y="458917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772D935-21FF-F2F8-DFC8-37FD61136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39" y="157924"/>
            <a:ext cx="1048514" cy="810770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065" y="0"/>
            <a:ext cx="2257935" cy="68580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3682834"/>
            <a:ext cx="3252651" cy="3175166"/>
          </a:xfrm>
          <a:prstGeom prst="rect">
            <a:avLst/>
          </a:prstGeom>
        </p:spPr>
      </p:pic>
      <p:sp>
        <p:nvSpPr>
          <p:cNvPr id="9" name="Unvan 6"/>
          <p:cNvSpPr>
            <a:spLocks noGrp="1"/>
          </p:cNvSpPr>
          <p:nvPr>
            <p:ph type="title"/>
          </p:nvPr>
        </p:nvSpPr>
        <p:spPr>
          <a:xfrm>
            <a:off x="1815737" y="418012"/>
            <a:ext cx="7615646" cy="66128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FOLİK ASİT KULLANILMADIĞINDA Kİ SONUÇLARI..!!!</a:t>
            </a:r>
            <a:endParaRPr lang="tr-TR" sz="2400" b="1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474" y="968694"/>
            <a:ext cx="5295851" cy="588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16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0D46C42-E5CB-2601-1E2F-BBDC7DCE4753}"/>
              </a:ext>
            </a:extLst>
          </p:cNvPr>
          <p:cNvSpPr txBox="1">
            <a:spLocks/>
          </p:cNvSpPr>
          <p:nvPr/>
        </p:nvSpPr>
        <p:spPr>
          <a:xfrm>
            <a:off x="1524000" y="4615301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772D935-21FF-F2F8-DFC8-37FD61136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39" y="157924"/>
            <a:ext cx="1048514" cy="810770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065" y="0"/>
            <a:ext cx="2257935" cy="68580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771" y="3682834"/>
            <a:ext cx="3866606" cy="3175166"/>
          </a:xfrm>
          <a:prstGeom prst="rect">
            <a:avLst/>
          </a:prstGeom>
        </p:spPr>
      </p:pic>
      <p:sp>
        <p:nvSpPr>
          <p:cNvPr id="9" name="Unvan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tr-TR" b="1" u="sng" dirty="0" smtClean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OXFOLL 30 TB.</a:t>
            </a:r>
            <a:endParaRPr lang="tr-TR" b="1" u="sng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62754" y="1825625"/>
            <a:ext cx="8571312" cy="18572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Gebelik planlarken veya gebeliğin erken dönemlerinde </a:t>
            </a:r>
          </a:p>
          <a:p>
            <a:pPr marL="0" indent="0">
              <a:buNone/>
            </a:pPr>
            <a:r>
              <a:rPr lang="tr-TR" b="1" dirty="0" smtClean="0"/>
              <a:t>                     5 mg/gün Folik asit </a:t>
            </a:r>
            <a:r>
              <a:rPr lang="tr-TR" dirty="0" smtClean="0"/>
              <a:t>dozu </a:t>
            </a:r>
          </a:p>
          <a:p>
            <a:pPr marL="0" indent="0">
              <a:buNone/>
            </a:pPr>
            <a:r>
              <a:rPr lang="tr-TR" dirty="0" smtClean="0"/>
              <a:t>sadece yüksek risk grubundaki kadınlara önerilmektedir.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687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0D46C42-E5CB-2601-1E2F-BBDC7DCE4753}"/>
              </a:ext>
            </a:extLst>
          </p:cNvPr>
          <p:cNvSpPr txBox="1">
            <a:spLocks/>
          </p:cNvSpPr>
          <p:nvPr/>
        </p:nvSpPr>
        <p:spPr>
          <a:xfrm>
            <a:off x="1524000" y="458917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772D935-21FF-F2F8-DFC8-37FD61136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39" y="157924"/>
            <a:ext cx="1048514" cy="810770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065" y="0"/>
            <a:ext cx="2257935" cy="68580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3682834"/>
            <a:ext cx="3252651" cy="3175166"/>
          </a:xfrm>
          <a:prstGeom prst="rect">
            <a:avLst/>
          </a:prstGeom>
        </p:spPr>
      </p:pic>
      <p:sp>
        <p:nvSpPr>
          <p:cNvPr id="9" name="Unvan 6"/>
          <p:cNvSpPr>
            <a:spLocks noGrp="1"/>
          </p:cNvSpPr>
          <p:nvPr>
            <p:ph type="title"/>
          </p:nvPr>
        </p:nvSpPr>
        <p:spPr>
          <a:xfrm>
            <a:off x="2440200" y="365125"/>
            <a:ext cx="8913599" cy="1325563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	5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mg/gün Folik asit</a:t>
            </a:r>
            <a:r>
              <a:rPr lang="tr-TR" b="1" dirty="0"/>
              <a:t> 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       </a:t>
            </a:r>
            <a:r>
              <a:rPr lang="tr-TR" dirty="0" smtClean="0"/>
              <a:t>dozu kimlere önerilir</a:t>
            </a:r>
            <a:endParaRPr lang="tr-TR" b="1" u="sng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01290" y="2597029"/>
            <a:ext cx="5590903" cy="275874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 Daha önce NTD’li doğum yapmış kadınlar,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 NTD’li eşe sahip olan kadınlar,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 </a:t>
            </a:r>
            <a:r>
              <a:rPr lang="tr-TR" dirty="0" smtClean="0"/>
              <a:t>Ailesinde NTD öyküsü olanlar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 </a:t>
            </a:r>
            <a:r>
              <a:rPr lang="tr-TR" dirty="0" smtClean="0"/>
              <a:t>Diyabeti olan kadınlar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464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0D46C42-E5CB-2601-1E2F-BBDC7DCE4753}"/>
              </a:ext>
            </a:extLst>
          </p:cNvPr>
          <p:cNvSpPr txBox="1">
            <a:spLocks/>
          </p:cNvSpPr>
          <p:nvPr/>
        </p:nvSpPr>
        <p:spPr>
          <a:xfrm>
            <a:off x="1524000" y="458917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772D935-21FF-F2F8-DFC8-37FD61136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39" y="157924"/>
            <a:ext cx="1048514" cy="810770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065" y="0"/>
            <a:ext cx="2257935" cy="68580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3682834"/>
            <a:ext cx="3252651" cy="3175166"/>
          </a:xfrm>
          <a:prstGeom prst="rect">
            <a:avLst/>
          </a:prstGeom>
        </p:spPr>
      </p:pic>
      <p:sp>
        <p:nvSpPr>
          <p:cNvPr id="9" name="Unvan 6"/>
          <p:cNvSpPr>
            <a:spLocks noGrp="1"/>
          </p:cNvSpPr>
          <p:nvPr>
            <p:ph type="title"/>
          </p:nvPr>
        </p:nvSpPr>
        <p:spPr>
          <a:xfrm>
            <a:off x="2440200" y="365125"/>
            <a:ext cx="8913599" cy="1325563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	5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mg/gün Folik asit</a:t>
            </a:r>
            <a:r>
              <a:rPr lang="tr-TR" b="1" dirty="0"/>
              <a:t> 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       </a:t>
            </a:r>
            <a:r>
              <a:rPr lang="tr-TR" dirty="0" smtClean="0"/>
              <a:t>dozu kimlere önerilir</a:t>
            </a:r>
            <a:endParaRPr lang="tr-TR" b="1" u="sng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01290" y="2597029"/>
            <a:ext cx="5590903" cy="275874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 Daha önce NTD’li doğum yapmış kadınlar,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 NTD’li eşe sahip olan kadınlar,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 </a:t>
            </a:r>
            <a:r>
              <a:rPr lang="tr-TR" dirty="0" smtClean="0"/>
              <a:t>Ailesinde NTD öyküsü olanlar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 </a:t>
            </a:r>
            <a:r>
              <a:rPr lang="tr-TR" dirty="0" smtClean="0"/>
              <a:t>Diyabeti olan kadınlar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8997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0D46C42-E5CB-2601-1E2F-BBDC7DCE4753}"/>
              </a:ext>
            </a:extLst>
          </p:cNvPr>
          <p:cNvSpPr txBox="1">
            <a:spLocks/>
          </p:cNvSpPr>
          <p:nvPr/>
        </p:nvSpPr>
        <p:spPr>
          <a:xfrm>
            <a:off x="1524000" y="458917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772D935-21FF-F2F8-DFC8-37FD61136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39" y="157924"/>
            <a:ext cx="1048514" cy="810770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065" y="0"/>
            <a:ext cx="2257935" cy="68580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3682834"/>
            <a:ext cx="3252651" cy="3175166"/>
          </a:xfrm>
          <a:prstGeom prst="rect">
            <a:avLst/>
          </a:prstGeom>
        </p:spPr>
      </p:pic>
      <p:sp>
        <p:nvSpPr>
          <p:cNvPr id="9" name="Unvan 6"/>
          <p:cNvSpPr>
            <a:spLocks noGrp="1"/>
          </p:cNvSpPr>
          <p:nvPr>
            <p:ph type="title"/>
          </p:nvPr>
        </p:nvSpPr>
        <p:spPr>
          <a:xfrm>
            <a:off x="2440200" y="365125"/>
            <a:ext cx="8913599" cy="1325563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	5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mg/gün Folik asit</a:t>
            </a:r>
            <a:r>
              <a:rPr lang="tr-TR" b="1" dirty="0"/>
              <a:t> 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             </a:t>
            </a:r>
            <a:r>
              <a:rPr lang="tr-TR" dirty="0" smtClean="0"/>
              <a:t>AŞIRI FOLAT ALIMI</a:t>
            </a:r>
            <a:endParaRPr lang="tr-TR" b="1" u="sng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00846" y="2597029"/>
            <a:ext cx="6433219" cy="275874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 B</a:t>
            </a:r>
            <a:r>
              <a:rPr lang="tr-TR" baseline="-25000" dirty="0" smtClean="0"/>
              <a:t>12</a:t>
            </a:r>
            <a:r>
              <a:rPr lang="tr-TR" dirty="0" smtClean="0"/>
              <a:t> Vitamin eksikliğinin maskelenmesi</a:t>
            </a:r>
            <a:r>
              <a:rPr lang="tr-TR" baseline="-25000" dirty="0" smtClean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baseline="-25000" dirty="0" smtClean="0"/>
              <a:t> </a:t>
            </a:r>
            <a:r>
              <a:rPr lang="tr-TR" dirty="0" smtClean="0"/>
              <a:t> Onkojenite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 </a:t>
            </a:r>
            <a:r>
              <a:rPr lang="tr-TR" dirty="0" smtClean="0"/>
              <a:t>İlaç etkileşimleri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 </a:t>
            </a:r>
            <a:r>
              <a:rPr lang="tr-TR" dirty="0" smtClean="0"/>
              <a:t>Genotoksisite</a:t>
            </a:r>
          </a:p>
          <a:p>
            <a:pPr marL="0" indent="0">
              <a:buNone/>
            </a:pPr>
            <a:r>
              <a:rPr lang="tr-TR" dirty="0" smtClean="0"/>
              <a:t>Gibi durumları ortaya çıkarır.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927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0D46C42-E5CB-2601-1E2F-BBDC7DCE4753}"/>
              </a:ext>
            </a:extLst>
          </p:cNvPr>
          <p:cNvSpPr txBox="1">
            <a:spLocks/>
          </p:cNvSpPr>
          <p:nvPr/>
        </p:nvSpPr>
        <p:spPr>
          <a:xfrm>
            <a:off x="1524000" y="458917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772D935-21FF-F2F8-DFC8-37FD61136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39" y="157924"/>
            <a:ext cx="1048514" cy="810770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065" y="0"/>
            <a:ext cx="2257935" cy="68580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812" y="1946366"/>
            <a:ext cx="5603966" cy="4101737"/>
          </a:xfrm>
          <a:prstGeom prst="rect">
            <a:avLst/>
          </a:prstGeom>
        </p:spPr>
      </p:pic>
      <p:sp>
        <p:nvSpPr>
          <p:cNvPr id="9" name="Unvan 6"/>
          <p:cNvSpPr>
            <a:spLocks noGrp="1"/>
          </p:cNvSpPr>
          <p:nvPr>
            <p:ph type="title" idx="4294967295"/>
          </p:nvPr>
        </p:nvSpPr>
        <p:spPr>
          <a:xfrm>
            <a:off x="1524000" y="365125"/>
            <a:ext cx="8248818" cy="1325563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SİZ ne düşünüyorsunuz</a:t>
            </a:r>
            <a:endParaRPr lang="tr-TR" b="1" u="sng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6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0D46C42-E5CB-2601-1E2F-BBDC7DCE4753}"/>
              </a:ext>
            </a:extLst>
          </p:cNvPr>
          <p:cNvSpPr txBox="1">
            <a:spLocks/>
          </p:cNvSpPr>
          <p:nvPr/>
        </p:nvSpPr>
        <p:spPr>
          <a:xfrm>
            <a:off x="1524000" y="458917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772D935-21FF-F2F8-DFC8-37FD61136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39" y="157924"/>
            <a:ext cx="1048514" cy="810770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065" y="0"/>
            <a:ext cx="2257935" cy="68580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3682834"/>
            <a:ext cx="3252651" cy="3175166"/>
          </a:xfrm>
          <a:prstGeom prst="rect">
            <a:avLst/>
          </a:prstGeom>
        </p:spPr>
      </p:pic>
      <p:sp>
        <p:nvSpPr>
          <p:cNvPr id="8" name="Unvan 1">
            <a:extLst>
              <a:ext uri="{FF2B5EF4-FFF2-40B4-BE49-F238E27FC236}">
                <a16:creationId xmlns:a16="http://schemas.microsoft.com/office/drawing/2014/main" id="{73A82CB4-9A9B-495D-AA72-8A3631329368}"/>
              </a:ext>
            </a:extLst>
          </p:cNvPr>
          <p:cNvSpPr txBox="1">
            <a:spLocks/>
          </p:cNvSpPr>
          <p:nvPr/>
        </p:nvSpPr>
        <p:spPr>
          <a:xfrm>
            <a:off x="1815737" y="2024743"/>
            <a:ext cx="8118327" cy="2299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NÖRAL TÜP DEFEKTİ NEDİR?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Unvan 6"/>
          <p:cNvSpPr>
            <a:spLocks noGrp="1"/>
          </p:cNvSpPr>
          <p:nvPr>
            <p:ph type="title"/>
          </p:nvPr>
        </p:nvSpPr>
        <p:spPr>
          <a:xfrm>
            <a:off x="1815737" y="418012"/>
            <a:ext cx="6837129" cy="1512790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tr-TR" b="1" u="sng" dirty="0" smtClean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OXFOLL 30 TB.</a:t>
            </a:r>
            <a:endParaRPr lang="tr-TR" b="1" u="sng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0D46C42-E5CB-2601-1E2F-BBDC7DCE4753}"/>
              </a:ext>
            </a:extLst>
          </p:cNvPr>
          <p:cNvSpPr txBox="1">
            <a:spLocks/>
          </p:cNvSpPr>
          <p:nvPr/>
        </p:nvSpPr>
        <p:spPr>
          <a:xfrm>
            <a:off x="1524000" y="458917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772D935-21FF-F2F8-DFC8-37FD61136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39" y="157924"/>
            <a:ext cx="1048514" cy="810770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065" y="0"/>
            <a:ext cx="2257935" cy="68580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3682834"/>
            <a:ext cx="3252651" cy="3175166"/>
          </a:xfrm>
          <a:prstGeom prst="rect">
            <a:avLst/>
          </a:prstGeom>
        </p:spPr>
      </p:pic>
      <p:sp>
        <p:nvSpPr>
          <p:cNvPr id="9" name="Unvan 6"/>
          <p:cNvSpPr>
            <a:spLocks noGrp="1"/>
          </p:cNvSpPr>
          <p:nvPr>
            <p:ph type="title"/>
          </p:nvPr>
        </p:nvSpPr>
        <p:spPr>
          <a:xfrm>
            <a:off x="1815737" y="418012"/>
            <a:ext cx="6837129" cy="1512790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tr-TR" b="1" u="sng" dirty="0" smtClean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OXFOLL 30 TB.</a:t>
            </a:r>
            <a:endParaRPr lang="tr-TR" b="1" u="sng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İçerik Yer Tutucusu 2">
            <a:extLst>
              <a:ext uri="{FF2B5EF4-FFF2-40B4-BE49-F238E27FC236}">
                <a16:creationId xmlns:a16="http://schemas.microsoft.com/office/drawing/2014/main" id="{46C45F39-72BB-4554-B676-77771380A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8594" y="2233749"/>
            <a:ext cx="6309360" cy="328751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b="1" dirty="0"/>
              <a:t>Nöral tüp defektleri</a:t>
            </a:r>
            <a:r>
              <a:rPr lang="tr-TR" dirty="0"/>
              <a:t>, embriyonik gelişimin 18-28. günlerinde, sonradan beyin ve omuriliği oluşturacak olan </a:t>
            </a:r>
            <a:r>
              <a:rPr lang="tr-TR" dirty="0" smtClean="0"/>
              <a:t>Nöral </a:t>
            </a:r>
            <a:r>
              <a:rPr lang="tr-TR" dirty="0"/>
              <a:t>tüpün kapanması sırasında meydana gelen hatalar nedeniyle oluşur</a:t>
            </a:r>
            <a:r>
              <a:rPr lang="tr-TR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endParaRPr lang="tr-TR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Nöral tüp defektleri (NTD), en yaygın görülen ve en ağır kliniğe sahip olan doğum anomalileridir.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98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0D46C42-E5CB-2601-1E2F-BBDC7DCE4753}"/>
              </a:ext>
            </a:extLst>
          </p:cNvPr>
          <p:cNvSpPr txBox="1">
            <a:spLocks/>
          </p:cNvSpPr>
          <p:nvPr/>
        </p:nvSpPr>
        <p:spPr>
          <a:xfrm>
            <a:off x="1524000" y="458917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772D935-21FF-F2F8-DFC8-37FD61136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39" y="157924"/>
            <a:ext cx="1048514" cy="810770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065" y="0"/>
            <a:ext cx="2257935" cy="68580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3682834"/>
            <a:ext cx="3252651" cy="3175166"/>
          </a:xfrm>
          <a:prstGeom prst="rect">
            <a:avLst/>
          </a:prstGeom>
        </p:spPr>
      </p:pic>
      <p:sp>
        <p:nvSpPr>
          <p:cNvPr id="9" name="Unvan 6"/>
          <p:cNvSpPr>
            <a:spLocks noGrp="1"/>
          </p:cNvSpPr>
          <p:nvPr>
            <p:ph type="title"/>
          </p:nvPr>
        </p:nvSpPr>
        <p:spPr>
          <a:xfrm>
            <a:off x="2037806" y="418012"/>
            <a:ext cx="6615060" cy="550682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tr-TR" b="1" u="sng" dirty="0" smtClean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OXFOLL 30 TB.</a:t>
            </a:r>
            <a:endParaRPr lang="tr-TR" b="1" u="sng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İçerik Yer Tutucusu 3">
            <a:extLst>
              <a:ext uri="{FF2B5EF4-FFF2-40B4-BE49-F238E27FC236}">
                <a16:creationId xmlns:a16="http://schemas.microsoft.com/office/drawing/2014/main" id="{A356EB5B-0B0F-4024-BB74-D66907EB2E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2603477"/>
              </p:ext>
            </p:extLst>
          </p:nvPr>
        </p:nvGraphicFramePr>
        <p:xfrm>
          <a:off x="3487784" y="1476102"/>
          <a:ext cx="6021976" cy="4768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66084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0D46C42-E5CB-2601-1E2F-BBDC7DCE4753}"/>
              </a:ext>
            </a:extLst>
          </p:cNvPr>
          <p:cNvSpPr txBox="1">
            <a:spLocks/>
          </p:cNvSpPr>
          <p:nvPr/>
        </p:nvSpPr>
        <p:spPr>
          <a:xfrm>
            <a:off x="1524000" y="458917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772D935-21FF-F2F8-DFC8-37FD61136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39" y="157924"/>
            <a:ext cx="1048514" cy="810770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065" y="0"/>
            <a:ext cx="2257935" cy="68580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3682834"/>
            <a:ext cx="3252651" cy="3175166"/>
          </a:xfrm>
          <a:prstGeom prst="rect">
            <a:avLst/>
          </a:prstGeom>
        </p:spPr>
      </p:pic>
      <p:sp>
        <p:nvSpPr>
          <p:cNvPr id="9" name="Unvan 6"/>
          <p:cNvSpPr>
            <a:spLocks noGrp="1"/>
          </p:cNvSpPr>
          <p:nvPr>
            <p:ph type="title"/>
          </p:nvPr>
        </p:nvSpPr>
        <p:spPr>
          <a:xfrm>
            <a:off x="2152818" y="731520"/>
            <a:ext cx="6500048" cy="1199282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tr-TR" b="1" u="sng" dirty="0" smtClean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OXFOLL 30 TB.</a:t>
            </a:r>
            <a:endParaRPr lang="tr-TR" b="1" u="sng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id="{0D565525-9683-410D-A5F4-A43723427D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0400" y="2599509"/>
            <a:ext cx="5943600" cy="144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76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0D46C42-E5CB-2601-1E2F-BBDC7DCE4753}"/>
              </a:ext>
            </a:extLst>
          </p:cNvPr>
          <p:cNvSpPr txBox="1">
            <a:spLocks/>
          </p:cNvSpPr>
          <p:nvPr/>
        </p:nvSpPr>
        <p:spPr>
          <a:xfrm>
            <a:off x="1524000" y="458917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772D935-21FF-F2F8-DFC8-37FD61136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39" y="157924"/>
            <a:ext cx="1048514" cy="810770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065" y="0"/>
            <a:ext cx="2257935" cy="68580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3682834"/>
            <a:ext cx="3252651" cy="3175166"/>
          </a:xfrm>
          <a:prstGeom prst="rect">
            <a:avLst/>
          </a:prstGeom>
        </p:spPr>
      </p:pic>
      <p:sp>
        <p:nvSpPr>
          <p:cNvPr id="9" name="Unvan 6"/>
          <p:cNvSpPr>
            <a:spLocks noGrp="1"/>
          </p:cNvSpPr>
          <p:nvPr>
            <p:ph type="title"/>
          </p:nvPr>
        </p:nvSpPr>
        <p:spPr>
          <a:xfrm>
            <a:off x="1815737" y="418012"/>
            <a:ext cx="6837129" cy="1512790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tr-TR" b="1" u="sng" dirty="0" smtClean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OXFOLL 30 TB.</a:t>
            </a:r>
            <a:endParaRPr lang="tr-TR" b="1" u="sng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4B73C449-DD3F-4DCC-B725-211C16E88D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7448" y="2390503"/>
            <a:ext cx="7136551" cy="1841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5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0D46C42-E5CB-2601-1E2F-BBDC7DCE4753}"/>
              </a:ext>
            </a:extLst>
          </p:cNvPr>
          <p:cNvSpPr txBox="1">
            <a:spLocks/>
          </p:cNvSpPr>
          <p:nvPr/>
        </p:nvSpPr>
        <p:spPr>
          <a:xfrm>
            <a:off x="1524000" y="458917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772D935-21FF-F2F8-DFC8-37FD61136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39" y="157924"/>
            <a:ext cx="1048514" cy="810770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065" y="0"/>
            <a:ext cx="2257935" cy="68580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3682834"/>
            <a:ext cx="3252651" cy="3175166"/>
          </a:xfrm>
          <a:prstGeom prst="rect">
            <a:avLst/>
          </a:prstGeom>
        </p:spPr>
      </p:pic>
      <p:sp>
        <p:nvSpPr>
          <p:cNvPr id="9" name="Unvan 6"/>
          <p:cNvSpPr>
            <a:spLocks noGrp="1"/>
          </p:cNvSpPr>
          <p:nvPr>
            <p:ph type="title"/>
          </p:nvPr>
        </p:nvSpPr>
        <p:spPr>
          <a:xfrm>
            <a:off x="1815737" y="418012"/>
            <a:ext cx="6837129" cy="1512790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tr-TR" b="1" u="sng" dirty="0" smtClean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OXFOLL 30 TB.</a:t>
            </a:r>
            <a:endParaRPr lang="tr-TR" b="1" u="sng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651761" y="2090057"/>
            <a:ext cx="71845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Gebelik planlayan kadınlarda Folik asit kullanımı </a:t>
            </a:r>
            <a:br>
              <a:rPr lang="tr-TR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NTD (Nöral tüp Defekti) 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insidansını %80’e kadar azaltmaktadır.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99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0D46C42-E5CB-2601-1E2F-BBDC7DCE4753}"/>
              </a:ext>
            </a:extLst>
          </p:cNvPr>
          <p:cNvSpPr txBox="1">
            <a:spLocks/>
          </p:cNvSpPr>
          <p:nvPr/>
        </p:nvSpPr>
        <p:spPr>
          <a:xfrm>
            <a:off x="1524000" y="458917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772D935-21FF-F2F8-DFC8-37FD61136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39" y="157924"/>
            <a:ext cx="1048514" cy="810770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065" y="0"/>
            <a:ext cx="2257935" cy="68580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3682834"/>
            <a:ext cx="3252651" cy="3175166"/>
          </a:xfrm>
          <a:prstGeom prst="rect">
            <a:avLst/>
          </a:prstGeom>
        </p:spPr>
      </p:pic>
      <p:sp>
        <p:nvSpPr>
          <p:cNvPr id="9" name="Unvan 6"/>
          <p:cNvSpPr>
            <a:spLocks noGrp="1"/>
          </p:cNvSpPr>
          <p:nvPr>
            <p:ph type="title"/>
          </p:nvPr>
        </p:nvSpPr>
        <p:spPr>
          <a:xfrm>
            <a:off x="1815737" y="418012"/>
            <a:ext cx="6837129" cy="1512790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tr-TR" b="1" u="sng" dirty="0" smtClean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OXFOLL 30 TB.</a:t>
            </a:r>
            <a:endParaRPr lang="tr-TR" b="1" u="sng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AF014031-0316-47A5-832D-A7A3F4F4E6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2527" y="2076994"/>
            <a:ext cx="5680902" cy="354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5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0D46C42-E5CB-2601-1E2F-BBDC7DCE4753}"/>
              </a:ext>
            </a:extLst>
          </p:cNvPr>
          <p:cNvSpPr txBox="1">
            <a:spLocks/>
          </p:cNvSpPr>
          <p:nvPr/>
        </p:nvSpPr>
        <p:spPr>
          <a:xfrm>
            <a:off x="1524000" y="458917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772D935-21FF-F2F8-DFC8-37FD61136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39" y="157924"/>
            <a:ext cx="1048514" cy="810770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065" y="0"/>
            <a:ext cx="2257935" cy="68580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446761"/>
            <a:ext cx="3252651" cy="3461763"/>
          </a:xfrm>
          <a:prstGeom prst="rect">
            <a:avLst/>
          </a:prstGeom>
        </p:spPr>
      </p:pic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2416628" y="365126"/>
            <a:ext cx="5799909" cy="954224"/>
          </a:xfrm>
        </p:spPr>
        <p:txBody>
          <a:bodyPr/>
          <a:lstStyle/>
          <a:p>
            <a:r>
              <a:rPr lang="tr-TR" b="1" dirty="0" smtClean="0"/>
              <a:t>Sağlıklı bir gebelik için</a:t>
            </a:r>
            <a:endParaRPr lang="tr-TR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39" y="1122934"/>
            <a:ext cx="4841287" cy="5647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45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277</Words>
  <Application>Microsoft Office PowerPoint</Application>
  <PresentationFormat>Geniş ekran</PresentationFormat>
  <Paragraphs>47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         OXFOLL 30 TB.</vt:lpstr>
      <vt:lpstr>         OXFOLL 30 TB.</vt:lpstr>
      <vt:lpstr>         OXFOLL 30 TB.</vt:lpstr>
      <vt:lpstr>         OXFOLL 30 TB.</vt:lpstr>
      <vt:lpstr>         OXFOLL 30 TB.</vt:lpstr>
      <vt:lpstr>         OXFOLL 30 TB.</vt:lpstr>
      <vt:lpstr>         OXFOLL 30 TB.</vt:lpstr>
      <vt:lpstr>         OXFOLL 30 TB.</vt:lpstr>
      <vt:lpstr>Sağlıklı bir gebelik için</vt:lpstr>
      <vt:lpstr>FOLİK ASİT KULLANILMADIĞINDA Kİ SONUÇLARI..!!!</vt:lpstr>
      <vt:lpstr>         OXFOLL 30 TB.</vt:lpstr>
      <vt:lpstr> 5 mg/gün Folik asit         dozu kimlere önerilir</vt:lpstr>
      <vt:lpstr> 5 mg/gün Folik asit         dozu kimlere önerilir</vt:lpstr>
      <vt:lpstr> 5 mg/gün Folik asit               AŞIRI FOLAT ALIMI</vt:lpstr>
      <vt:lpstr>    SİZ ne düşünüyorsunuz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-URFANIN SESİ ÖZDAL MATBAACILIK -</dc:creator>
  <cp:lastModifiedBy>Windows Kullanıcısı</cp:lastModifiedBy>
  <cp:revision>23</cp:revision>
  <dcterms:created xsi:type="dcterms:W3CDTF">2022-11-08T14:16:34Z</dcterms:created>
  <dcterms:modified xsi:type="dcterms:W3CDTF">2022-12-20T17:21:15Z</dcterms:modified>
</cp:coreProperties>
</file>